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54" r:id="rId2"/>
    <p:sldId id="657" r:id="rId3"/>
    <p:sldId id="678" r:id="rId4"/>
    <p:sldId id="682" r:id="rId5"/>
    <p:sldId id="683" r:id="rId6"/>
    <p:sldId id="684" r:id="rId7"/>
    <p:sldId id="680" r:id="rId8"/>
    <p:sldId id="584" r:id="rId9"/>
    <p:sldId id="679" r:id="rId10"/>
    <p:sldId id="588" r:id="rId11"/>
    <p:sldId id="589" r:id="rId12"/>
    <p:sldId id="590" r:id="rId13"/>
    <p:sldId id="591" r:id="rId14"/>
    <p:sldId id="593" r:id="rId15"/>
    <p:sldId id="685" r:id="rId16"/>
    <p:sldId id="592" r:id="rId17"/>
    <p:sldId id="669" r:id="rId18"/>
    <p:sldId id="596" r:id="rId19"/>
    <p:sldId id="681" r:id="rId20"/>
    <p:sldId id="597" r:id="rId21"/>
    <p:sldId id="599" r:id="rId22"/>
    <p:sldId id="598" r:id="rId23"/>
    <p:sldId id="686" r:id="rId24"/>
    <p:sldId id="606" r:id="rId25"/>
    <p:sldId id="670" r:id="rId26"/>
    <p:sldId id="671" r:id="rId27"/>
    <p:sldId id="673" r:id="rId28"/>
    <p:sldId id="687" r:id="rId29"/>
    <p:sldId id="674" r:id="rId30"/>
    <p:sldId id="675" r:id="rId31"/>
    <p:sldId id="677" r:id="rId32"/>
    <p:sldId id="604" r:id="rId33"/>
    <p:sldId id="605" r:id="rId34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8">
          <p15:clr>
            <a:srgbClr val="A4A3A4"/>
          </p15:clr>
        </p15:guide>
        <p15:guide id="2" orient="horz" pos="345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2340">
          <p15:clr>
            <a:srgbClr val="A4A3A4"/>
          </p15:clr>
        </p15:guide>
        <p15:guide id="6" orient="horz" pos="3611">
          <p15:clr>
            <a:srgbClr val="A4A3A4"/>
          </p15:clr>
        </p15:guide>
        <p15:guide id="7" orient="horz" pos="4155">
          <p15:clr>
            <a:srgbClr val="A4A3A4"/>
          </p15:clr>
        </p15:guide>
        <p15:guide id="8" orient="horz" pos="4064">
          <p15:clr>
            <a:srgbClr val="A4A3A4"/>
          </p15:clr>
        </p15:guide>
        <p15:guide id="9" orient="horz" pos="1070">
          <p15:clr>
            <a:srgbClr val="A4A3A4"/>
          </p15:clr>
        </p15:guide>
        <p15:guide id="10" orient="horz" pos="1841">
          <p15:clr>
            <a:srgbClr val="A4A3A4"/>
          </p15:clr>
        </p15:guide>
        <p15:guide id="11" orient="horz" pos="2658">
          <p15:clr>
            <a:srgbClr val="A4A3A4"/>
          </p15:clr>
        </p15:guide>
        <p15:guide id="12" orient="horz" pos="2613">
          <p15:clr>
            <a:srgbClr val="A4A3A4"/>
          </p15:clr>
        </p15:guide>
        <p15:guide id="13" pos="5758">
          <p15:clr>
            <a:srgbClr val="A4A3A4"/>
          </p15:clr>
        </p15:guide>
        <p15:guide id="14" pos="5534">
          <p15:clr>
            <a:srgbClr val="A4A3A4"/>
          </p15:clr>
        </p15:guide>
        <p15:guide id="15" pos="225">
          <p15:clr>
            <a:srgbClr val="A4A3A4"/>
          </p15:clr>
        </p15:guide>
        <p15:guide id="16" pos="5396">
          <p15:clr>
            <a:srgbClr val="A4A3A4"/>
          </p15:clr>
        </p15:guide>
        <p15:guide id="17" pos="362">
          <p15:clr>
            <a:srgbClr val="A4A3A4"/>
          </p15:clr>
        </p15:guide>
        <p15:guide id="18" pos="2880">
          <p15:clr>
            <a:srgbClr val="A4A3A4"/>
          </p15:clr>
        </p15:guide>
        <p15:guide id="19" pos="170">
          <p15:clr>
            <a:srgbClr val="A4A3A4"/>
          </p15:clr>
        </p15:guide>
        <p15:guide id="20" pos="6068">
          <p15:clr>
            <a:srgbClr val="A4A3A4"/>
          </p15:clr>
        </p15:guide>
        <p15:guide id="21" pos="3119">
          <p15:clr>
            <a:srgbClr val="A4A3A4"/>
          </p15:clr>
        </p15:guide>
        <p15:guide id="22" pos="5576">
          <p15:clr>
            <a:srgbClr val="A4A3A4"/>
          </p15:clr>
        </p15:guide>
        <p15:guide id="23" pos="1007">
          <p15:clr>
            <a:srgbClr val="A4A3A4"/>
          </p15:clr>
        </p15:guide>
        <p15:guide id="24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06">
          <p15:clr>
            <a:srgbClr val="A4A3A4"/>
          </p15:clr>
        </p15:guide>
        <p15:guide id="4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7149" autoAdjust="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1138"/>
        <p:guide orient="horz" pos="345"/>
        <p:guide orient="horz"/>
        <p:guide orient="horz" pos="3974"/>
        <p:guide orient="horz" pos="2340"/>
        <p:guide orient="horz" pos="3611"/>
        <p:guide orient="horz" pos="4155"/>
        <p:guide orient="horz" pos="4064"/>
        <p:guide orient="horz" pos="1070"/>
        <p:guide orient="horz" pos="1841"/>
        <p:guide orient="horz" pos="2658"/>
        <p:guide orient="horz" pos="2613"/>
        <p:guide pos="5758"/>
        <p:guide pos="5534"/>
        <p:guide pos="225"/>
        <p:guide pos="5396"/>
        <p:guide pos="362"/>
        <p:guide pos="2880"/>
        <p:guide pos="170"/>
        <p:guide pos="6068"/>
        <p:guide pos="3119"/>
        <p:guide pos="5576"/>
        <p:guide pos="1007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howGuides="1">
      <p:cViewPr varScale="1">
        <p:scale>
          <a:sx n="82" d="100"/>
          <a:sy n="82" d="100"/>
        </p:scale>
        <p:origin x="-3966" y="-96"/>
      </p:cViewPr>
      <p:guideLst>
        <p:guide orient="horz" pos="3130"/>
        <p:guide pos="2143"/>
        <p:guide orient="horz" pos="3106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pPr lvl="0"/>
            <a:fld id="{207F23D9-DF40-4811-9C78-A2E2A32398DD}" type="datetime1">
              <a:rPr lang="ko-KR" altLang="en-US" smtClean="0"/>
              <a:pPr lvl="0"/>
              <a:t>2025-01-23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pPr lvl="0"/>
            <a:fld id="{4DD6E7B0-61C4-474B-96F1-99E4547EAD7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pPr lvl="0"/>
            <a:fld id="{F3AF6795-A612-454E-AF7A-9192B1BEBB13}" type="datetime1">
              <a:rPr lang="ko-KR" altLang="en-US" smtClean="0"/>
              <a:pPr lvl="0"/>
              <a:t>2025-01-23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95325" y="741363"/>
            <a:ext cx="53451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pPr lvl="0"/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0745" tIns="45373" rIns="90745" bIns="45373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pPr lvl="0"/>
            <a:fld id="{A0A51D67-0C14-4576-BCC5-A508196B7B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9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5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871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767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593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4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023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01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994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216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45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89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29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57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00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7828"/>
            <a:ext cx="121615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4359" y="137828"/>
            <a:ext cx="356153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84616" y="626400"/>
            <a:ext cx="7276696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825208" y="626400"/>
            <a:ext cx="308079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2114" y="1700808"/>
            <a:ext cx="8475342" cy="41142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5000" b="1" cap="all" dirty="0">
                <a:ln w="0"/>
                <a:solidFill>
                  <a:srgbClr val="0083CB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청년일자리도약장려금 매뉴얼 </a:t>
            </a:r>
            <a:endParaRPr lang="en-US" altLang="ko-KR" sz="5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endParaRPr lang="en-US" altLang="ko-KR" sz="2400" b="1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28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참여신청서 작성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 P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채용자명단 작성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17 P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기업 지원금 신청서 작성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24 P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28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장기인센티브 신청서 작성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26 P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6287"/>
              </p:ext>
            </p:extLst>
          </p:nvPr>
        </p:nvGraphicFramePr>
        <p:xfrm>
          <a:off x="6912000" y="892085"/>
          <a:ext cx="2721520" cy="53328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1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</a:t>
                      </a:r>
                      <a:r>
                        <a:rPr lang="en-US" altLang="ko-KR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및 관련 사업장의 피보험자 수 합산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주소를 기준으로 설정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직접 수정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0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en-US" altLang="ko-KR" sz="105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50%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비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이상 기업의 경우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매출액이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피보험자수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1,900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값 보다 큰 경우에만 지원함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{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/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종료일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–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매출액시작일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} X 365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기업은 전년도 혹은 전전년도 매출액 중 더 높은 매출액을 선택하여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년미만은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매출액 심사 없음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사업개시일 기준 체크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AE4C61-680E-48B4-BDE2-4FD09400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3" y="1652587"/>
            <a:ext cx="6390028" cy="3216573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F257CDC5-B9F3-4555-B4A4-93440CE1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8" y="1944888"/>
            <a:ext cx="6184917" cy="14025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7B1B84BA-BDFA-4B21-A309-AF8A951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7" y="3462325"/>
            <a:ext cx="6184918" cy="1378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098E60-35C9-44B0-B3A3-5597C3CC3393}"/>
              </a:ext>
            </a:extLst>
          </p:cNvPr>
          <p:cNvSpPr/>
          <p:nvPr/>
        </p:nvSpPr>
        <p:spPr>
          <a:xfrm>
            <a:off x="6259065" y="19884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3237B12-8DF6-46EA-8B03-E9975A0BA405}"/>
              </a:ext>
            </a:extLst>
          </p:cNvPr>
          <p:cNvSpPr/>
          <p:nvPr/>
        </p:nvSpPr>
        <p:spPr>
          <a:xfrm>
            <a:off x="6218859" y="35543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2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25521"/>
              </p:ext>
            </p:extLst>
          </p:nvPr>
        </p:nvGraphicFramePr>
        <p:xfrm>
          <a:off x="6912000" y="892084"/>
          <a:ext cx="2721520" cy="35946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기업구분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구분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기업구분을 직접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정확한 해당 여부를 제공하지 않으니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오프라인으로 확인하시길 바람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-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 구분에 대하여 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해당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여부 조회 가능</a:t>
                      </a:r>
                      <a:endParaRPr lang="en-US" altLang="ko-KR" sz="950" b="1" i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 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별첨에 </a:t>
                      </a:r>
                      <a:r>
                        <a:rPr lang="ko-KR" altLang="en-US" sz="950" b="1" i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등록되어있는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업종코드는 조회 가능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근무시간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 급여 작성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기간제계약직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개까지 추가 가능</a:t>
                      </a:r>
                      <a:endParaRPr lang="en-US" altLang="ko-KR" sz="950" b="1" i="0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BC0CB2-ECB1-4CC7-865B-64D61508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6" y="1428691"/>
            <a:ext cx="6445647" cy="3872517"/>
          </a:xfrm>
          <a:prstGeom prst="rect">
            <a:avLst/>
          </a:prstGeom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418245" y="3751570"/>
            <a:ext cx="585519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9C22D3-7146-4CB0-8F43-027E6424FCE1}"/>
              </a:ext>
            </a:extLst>
          </p:cNvPr>
          <p:cNvSpPr/>
          <p:nvPr/>
        </p:nvSpPr>
        <p:spPr>
          <a:xfrm>
            <a:off x="5189373" y="3764224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58F1BA0-B8BF-413B-9EF1-4206643F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9" y="4077073"/>
            <a:ext cx="6075501" cy="1080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730BC08-B45F-4E8A-AA33-652176CA354A}"/>
              </a:ext>
            </a:extLst>
          </p:cNvPr>
          <p:cNvSpPr/>
          <p:nvPr/>
        </p:nvSpPr>
        <p:spPr>
          <a:xfrm>
            <a:off x="453437" y="38384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7B0E0CB-79F7-4992-9108-CEEDCD4451B3}"/>
              </a:ext>
            </a:extLst>
          </p:cNvPr>
          <p:cNvSpPr/>
          <p:nvPr/>
        </p:nvSpPr>
        <p:spPr>
          <a:xfrm>
            <a:off x="524520" y="18330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1F78C280-B56D-40B1-942A-0757329B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8" y="1743825"/>
            <a:ext cx="6075501" cy="890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9532"/>
              </p:ext>
            </p:extLst>
          </p:nvPr>
        </p:nvGraphicFramePr>
        <p:xfrm>
          <a:off x="6912000" y="892084"/>
          <a:ext cx="2721520" cy="2297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 사업으로 지원받고자 하는 청년을 참여신청일 직전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 먼저 채용한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채용자 성명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등록 가능</a:t>
                      </a:r>
                      <a:endParaRPr lang="en-US" altLang="ko-KR" sz="110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 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등록할 채용자가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이상인 경우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항목추가를 선택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후 채용자 정보 추가 작성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8EE50DC-3927-4713-8EC3-5095430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5" y="1052736"/>
            <a:ext cx="5005514" cy="5085602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534737" y="1052736"/>
            <a:ext cx="5370192" cy="16005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632520" y="1124744"/>
            <a:ext cx="209504" cy="2323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561242" y="1931642"/>
            <a:ext cx="899581" cy="218859"/>
            <a:chOff x="5077066" y="4985568"/>
            <a:chExt cx="1042294" cy="218859"/>
          </a:xfrm>
        </p:grpSpPr>
        <p:sp>
          <p:nvSpPr>
            <p:cNvPr id="27" name="타원 26"/>
            <p:cNvSpPr/>
            <p:nvPr/>
          </p:nvSpPr>
          <p:spPr>
            <a:xfrm>
              <a:off x="5077066" y="4985568"/>
              <a:ext cx="261026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2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5432091" y="4988428"/>
              <a:ext cx="687269" cy="2159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07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53663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4F795A-B825-49C2-B599-60274384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1" y="1336199"/>
            <a:ext cx="5375634" cy="4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2164"/>
              </p:ext>
            </p:extLst>
          </p:nvPr>
        </p:nvGraphicFramePr>
        <p:xfrm>
          <a:off x="6912000" y="892084"/>
          <a:ext cx="2721520" cy="2159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(7)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FC8A5F-8232-4C58-A826-BC50385A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05" y="1098765"/>
            <a:ext cx="459899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18817"/>
              </p:ext>
            </p:extLst>
          </p:nvPr>
        </p:nvGraphicFramePr>
        <p:xfrm>
          <a:off x="6912000" y="892084"/>
          <a:ext cx="2721520" cy="362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임시저장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동의합니다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선택하지 않은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홈페이지에서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 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주민등록번호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작성하지 않는 경우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(8)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741C64-A6E3-4433-A453-E6CA9EF8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8" y="944226"/>
            <a:ext cx="5299579" cy="5229200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064567" y="1282610"/>
            <a:ext cx="4968553" cy="29384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99631" y="1282610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803027" y="479962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67" y="4799623"/>
            <a:ext cx="2880321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505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892"/>
              </p:ext>
            </p:extLst>
          </p:nvPr>
        </p:nvGraphicFramePr>
        <p:xfrm>
          <a:off x="6912000" y="892084"/>
          <a:ext cx="2721520" cy="39061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표준 사업 지원 협약서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표준 청년일자리도약장려금 사업 지원 협약서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내용을 숙지 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위 내용을 확인하였습니다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신청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합이 지원한도보다 큰 경우 신청 불가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합계와 동일 사업주가 신청한 참여신청서 내 채용예정인원 합계가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명을 초과할 경우 알림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(9)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AA39FCF-20CC-4B07-A489-8162A2A7024B}"/>
              </a:ext>
            </a:extLst>
          </p:cNvPr>
          <p:cNvGrpSpPr/>
          <p:nvPr/>
        </p:nvGrpSpPr>
        <p:grpSpPr>
          <a:xfrm>
            <a:off x="337375" y="1436692"/>
            <a:ext cx="6193816" cy="4235357"/>
            <a:chOff x="632520" y="1641915"/>
            <a:chExt cx="7364349" cy="503577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122E542-26DB-4C1E-8A34-8B61038E5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20" y="1641915"/>
              <a:ext cx="7315200" cy="2286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00C8E34-8860-4655-AC78-E36E71C91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69" y="4067837"/>
              <a:ext cx="7315200" cy="2609850"/>
            </a:xfrm>
            <a:prstGeom prst="rect">
              <a:avLst/>
            </a:prstGeom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34737" y="1772816"/>
            <a:ext cx="5858423" cy="3096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75271" y="1943287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312579" y="518323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072" y="5054604"/>
            <a:ext cx="841429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65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272480" y="1628800"/>
            <a:ext cx="9188896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89" name="직선 연결선 88"/>
          <p:cNvCxnSpPr>
            <a:cxnSpLocks/>
          </p:cNvCxnSpPr>
          <p:nvPr/>
        </p:nvCxnSpPr>
        <p:spPr>
          <a:xfrm flipH="1">
            <a:off x="5729245" y="1684071"/>
            <a:ext cx="7347" cy="45532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32520" y="159023"/>
            <a:ext cx="453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제출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,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394" y="3273671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제출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10394" y="398341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제출취소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167133" y="528437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보완요청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7652058" y="2563926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채용자 명단 작성</a:t>
            </a:r>
          </a:p>
        </p:txBody>
      </p:sp>
      <p:sp>
        <p:nvSpPr>
          <p:cNvPr id="27" name="다이아몬드 26"/>
          <p:cNvSpPr/>
          <p:nvPr/>
        </p:nvSpPr>
        <p:spPr>
          <a:xfrm>
            <a:off x="3196123" y="3157960"/>
            <a:ext cx="1968500" cy="506413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적격여부 </a:t>
            </a:r>
            <a:endParaRPr lang="en-US" altLang="ko-KR" sz="10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+mj-lt"/>
              </a:rPr>
              <a:t>검토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161083E-0189-49E6-BB91-65B608FBF58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849758" y="3543525"/>
            <a:ext cx="0" cy="174085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FFD63BE-EF8B-4B05-B0B1-C2D94E7A48E5}"/>
              </a:ext>
            </a:extLst>
          </p:cNvPr>
          <p:cNvSpPr/>
          <p:nvPr/>
        </p:nvSpPr>
        <p:spPr>
          <a:xfrm>
            <a:off x="2560334" y="5282745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  <a:latin typeface="+mj-lt"/>
              </a:rPr>
              <a:t>반려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A6BECD5-8A9C-43B1-AB47-6647409BC90B}"/>
              </a:ext>
            </a:extLst>
          </p:cNvPr>
          <p:cNvGrpSpPr/>
          <p:nvPr/>
        </p:nvGrpSpPr>
        <p:grpSpPr>
          <a:xfrm>
            <a:off x="1751350" y="5254894"/>
            <a:ext cx="308113" cy="308113"/>
            <a:chOff x="11395867" y="1730200"/>
            <a:chExt cx="308113" cy="308113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51D5F0E5-2985-405F-8118-95B828DCC643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B2DD54F0-365E-4A59-BD6E-1BDC9DB6D79E}"/>
                </a:ext>
              </a:extLst>
            </p:cNvPr>
            <p:cNvCxnSpPr>
              <a:stCxn id="41" idx="1"/>
              <a:endCxn id="41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EFC7B82-DA87-4E9C-B2E8-8761EAA74CCB}"/>
                </a:ext>
              </a:extLst>
            </p:cNvPr>
            <p:cNvCxnSpPr>
              <a:stCxn id="41" idx="3"/>
              <a:endCxn id="41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연결선: 꺾임 77">
            <a:extLst>
              <a:ext uri="{FF2B5EF4-FFF2-40B4-BE49-F238E27FC236}">
                <a16:creationId xmlns:a16="http://schemas.microsoft.com/office/drawing/2014/main" id="{6E7C6147-0D5B-440D-929D-567D951D653F}"/>
              </a:ext>
            </a:extLst>
          </p:cNvPr>
          <p:cNvCxnSpPr>
            <a:stCxn id="25" idx="1"/>
            <a:endCxn id="15" idx="0"/>
          </p:cNvCxnSpPr>
          <p:nvPr/>
        </p:nvCxnSpPr>
        <p:spPr>
          <a:xfrm rot="10800000" flipV="1">
            <a:off x="6693020" y="2690133"/>
            <a:ext cx="959039" cy="5835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4E8B8D9D-AC8C-4245-94B5-BB72BB9FEE1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693019" y="3526084"/>
            <a:ext cx="0" cy="4270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90379208-D235-42DA-A7A6-535A86B353FF}"/>
              </a:ext>
            </a:extLst>
          </p:cNvPr>
          <p:cNvCxnSpPr>
            <a:cxnSpLocks/>
          </p:cNvCxnSpPr>
          <p:nvPr/>
        </p:nvCxnSpPr>
        <p:spPr>
          <a:xfrm flipV="1">
            <a:off x="7378907" y="2826658"/>
            <a:ext cx="994174" cy="1308495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FB1C0BCE-81F4-49AE-9F2F-BB048AA05726}"/>
              </a:ext>
            </a:extLst>
          </p:cNvPr>
          <p:cNvCxnSpPr>
            <a:cxnSpLocks/>
          </p:cNvCxnSpPr>
          <p:nvPr/>
        </p:nvCxnSpPr>
        <p:spPr>
          <a:xfrm flipH="1">
            <a:off x="2301674" y="3419861"/>
            <a:ext cx="9007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57FEE5FB-DE91-4609-BED7-946DCE0A07D0}"/>
              </a:ext>
            </a:extLst>
          </p:cNvPr>
          <p:cNvSpPr/>
          <p:nvPr/>
        </p:nvSpPr>
        <p:spPr>
          <a:xfrm>
            <a:off x="933724" y="3278205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</a:rPr>
              <a:t>명단 확정</a:t>
            </a:r>
          </a:p>
        </p:txBody>
      </p: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B0608C66-9018-4308-B463-1DF4A157218D}"/>
              </a:ext>
            </a:extLst>
          </p:cNvPr>
          <p:cNvCxnSpPr>
            <a:cxnSpLocks/>
          </p:cNvCxnSpPr>
          <p:nvPr/>
        </p:nvCxnSpPr>
        <p:spPr>
          <a:xfrm>
            <a:off x="3656856" y="3543525"/>
            <a:ext cx="0" cy="173922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8D9292ED-6061-455E-B288-C790B82B80AB}"/>
              </a:ext>
            </a:extLst>
          </p:cNvPr>
          <p:cNvCxnSpPr>
            <a:cxnSpLocks/>
            <a:stCxn id="38" idx="1"/>
            <a:endCxn id="41" idx="6"/>
          </p:cNvCxnSpPr>
          <p:nvPr/>
        </p:nvCxnSpPr>
        <p:spPr>
          <a:xfrm flipH="1" flipV="1">
            <a:off x="2059463" y="5408951"/>
            <a:ext cx="500871" cy="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79FBBD01-2A0E-4753-BE77-D37BF1E6E54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532383" y="2826658"/>
            <a:ext cx="3288612" cy="2583925"/>
          </a:xfrm>
          <a:prstGeom prst="bentConnector3">
            <a:avLst>
              <a:gd name="adj1" fmla="val 100102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A1827535-CF9C-43F1-845A-1596E7ADB44D}"/>
              </a:ext>
            </a:extLst>
          </p:cNvPr>
          <p:cNvSpPr/>
          <p:nvPr/>
        </p:nvSpPr>
        <p:spPr>
          <a:xfrm>
            <a:off x="5745088" y="1191096"/>
            <a:ext cx="371628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C458E314-6555-4CCA-B70E-3224777C3069}"/>
              </a:ext>
            </a:extLst>
          </p:cNvPr>
          <p:cNvSpPr/>
          <p:nvPr/>
        </p:nvSpPr>
        <p:spPr>
          <a:xfrm>
            <a:off x="272478" y="1191096"/>
            <a:ext cx="538517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38220B5A-1AC9-408A-A5A3-E4F6A37F4898}"/>
              </a:ext>
            </a:extLst>
          </p:cNvPr>
          <p:cNvSpPr/>
          <p:nvPr/>
        </p:nvSpPr>
        <p:spPr>
          <a:xfrm>
            <a:off x="272480" y="763614"/>
            <a:ext cx="5385169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8E7E3423-3ED0-4856-9238-F6C5375AFE1B}"/>
              </a:ext>
            </a:extLst>
          </p:cNvPr>
          <p:cNvSpPr/>
          <p:nvPr/>
        </p:nvSpPr>
        <p:spPr>
          <a:xfrm>
            <a:off x="5745088" y="764807"/>
            <a:ext cx="371628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48B2E69F-8A68-4874-BC50-4D85056FF569}"/>
              </a:ext>
            </a:extLst>
          </p:cNvPr>
          <p:cNvCxnSpPr>
            <a:cxnSpLocks/>
            <a:stCxn id="21" idx="1"/>
            <a:endCxn id="38" idx="3"/>
          </p:cNvCxnSpPr>
          <p:nvPr/>
        </p:nvCxnSpPr>
        <p:spPr>
          <a:xfrm flipH="1" flipV="1">
            <a:off x="3925584" y="5408952"/>
            <a:ext cx="241549" cy="163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A15B6375-FF5D-47DD-AB02-5F75480780CF}"/>
              </a:ext>
            </a:extLst>
          </p:cNvPr>
          <p:cNvSpPr/>
          <p:nvPr/>
        </p:nvSpPr>
        <p:spPr>
          <a:xfrm>
            <a:off x="5984613" y="2060848"/>
            <a:ext cx="1365250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보완제출</a:t>
            </a:r>
          </a:p>
        </p:txBody>
      </p:sp>
      <p:cxnSp>
        <p:nvCxnSpPr>
          <p:cNvPr id="152" name="연결선: 꺾임 151">
            <a:extLst>
              <a:ext uri="{FF2B5EF4-FFF2-40B4-BE49-F238E27FC236}">
                <a16:creationId xmlns:a16="http://schemas.microsoft.com/office/drawing/2014/main" id="{66B32B06-F375-485B-85E9-678E7D77B61F}"/>
              </a:ext>
            </a:extLst>
          </p:cNvPr>
          <p:cNvCxnSpPr>
            <a:cxnSpLocks/>
            <a:stCxn id="148" idx="1"/>
          </p:cNvCxnSpPr>
          <p:nvPr/>
        </p:nvCxnSpPr>
        <p:spPr>
          <a:xfrm rot="10800000" flipV="1">
            <a:off x="4186693" y="2187054"/>
            <a:ext cx="1797921" cy="979599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연결선: 꺾임 158">
            <a:extLst>
              <a:ext uri="{FF2B5EF4-FFF2-40B4-BE49-F238E27FC236}">
                <a16:creationId xmlns:a16="http://schemas.microsoft.com/office/drawing/2014/main" id="{5657ED88-A24C-46D7-82FE-11C83E443D60}"/>
              </a:ext>
            </a:extLst>
          </p:cNvPr>
          <p:cNvCxnSpPr>
            <a:endCxn id="148" idx="3"/>
          </p:cNvCxnSpPr>
          <p:nvPr/>
        </p:nvCxnSpPr>
        <p:spPr>
          <a:xfrm rot="10800000">
            <a:off x="7349864" y="2187055"/>
            <a:ext cx="1325837" cy="366552"/>
          </a:xfrm>
          <a:prstGeom prst="bentConnector3">
            <a:avLst>
              <a:gd name="adj1" fmla="val -75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566E8446-F0D5-42A3-9E0E-5E3B11BDDE55}"/>
              </a:ext>
            </a:extLst>
          </p:cNvPr>
          <p:cNvCxnSpPr>
            <a:cxnSpLocks/>
          </p:cNvCxnSpPr>
          <p:nvPr/>
        </p:nvCxnSpPr>
        <p:spPr>
          <a:xfrm flipH="1">
            <a:off x="5109626" y="3419861"/>
            <a:ext cx="90076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4431014-27CF-4820-8C4A-EE3E628FE92E}"/>
              </a:ext>
            </a:extLst>
          </p:cNvPr>
          <p:cNvSpPr/>
          <p:nvPr/>
        </p:nvSpPr>
        <p:spPr>
          <a:xfrm>
            <a:off x="3450122" y="2481110"/>
            <a:ext cx="1468426" cy="252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제출</a:t>
            </a:r>
            <a:r>
              <a:rPr lang="en-US" altLang="ko-KR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보완</a:t>
            </a:r>
            <a:r>
              <a:rPr lang="en-US" altLang="ko-KR" sz="1000" b="1" dirty="0">
                <a:solidFill>
                  <a:srgbClr val="0070C0"/>
                </a:solidFill>
                <a:latin typeface="+mj-lt"/>
                <a:ea typeface="맑은 고딕" pitchFamily="50" charset="-127"/>
              </a:rPr>
              <a:t>)</a:t>
            </a:r>
            <a:endParaRPr lang="ko-KR" altLang="en-US" sz="1000" b="1" dirty="0">
              <a:solidFill>
                <a:srgbClr val="0070C0"/>
              </a:solidFill>
              <a:latin typeface="+mj-lt"/>
              <a:ea typeface="맑은 고딕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545329C-0276-43E6-8AB4-C8B399506CA9}"/>
              </a:ext>
            </a:extLst>
          </p:cNvPr>
          <p:cNvCxnSpPr/>
          <p:nvPr/>
        </p:nvCxnSpPr>
        <p:spPr>
          <a:xfrm>
            <a:off x="3656856" y="2733523"/>
            <a:ext cx="0" cy="5401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5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86008"/>
              </p:ext>
            </p:extLst>
          </p:nvPr>
        </p:nvGraphicFramePr>
        <p:xfrm>
          <a:off x="6912000" y="892084"/>
          <a:ext cx="2721520" cy="18179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신청서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채용자 등록 화면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 표기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(2024, 2025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표기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67709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7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 목록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EB7D93-0E9F-4F70-BE9F-04BC3C99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6" y="1372043"/>
            <a:ext cx="5863508" cy="4113913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8292DC33-154B-4B9F-A4E0-2FAC8A7029B6}"/>
              </a:ext>
            </a:extLst>
          </p:cNvPr>
          <p:cNvSpPr/>
          <p:nvPr/>
        </p:nvSpPr>
        <p:spPr>
          <a:xfrm>
            <a:off x="5306631" y="3829901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C50A8C7A-E764-41AC-B0EC-8DE12237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216" y="3808090"/>
            <a:ext cx="643998" cy="255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2AD773E-04F6-4A9B-8E06-9CC17E34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37" y="4325723"/>
            <a:ext cx="644971" cy="255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3FAF517-F457-4A4D-8C61-2D2FAE004B8A}"/>
              </a:ext>
            </a:extLst>
          </p:cNvPr>
          <p:cNvSpPr/>
          <p:nvPr/>
        </p:nvSpPr>
        <p:spPr>
          <a:xfrm>
            <a:off x="526876" y="4347534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61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/>
        </p:nvGraphicFramePr>
        <p:xfrm>
          <a:off x="6912000" y="892084"/>
          <a:ext cx="2721520" cy="188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현황 정보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담당자 정보 제공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841B57-28B8-4782-B44D-69764F91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9" y="1692412"/>
            <a:ext cx="5877682" cy="34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5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6681191" y="1625948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681192" y="1191096"/>
            <a:ext cx="295232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>
            <a:spLocks/>
          </p:cNvSpPr>
          <p:nvPr/>
        </p:nvSpPr>
        <p:spPr>
          <a:xfrm>
            <a:off x="8337381" y="1844824"/>
            <a:ext cx="1139127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참여신청서 작성</a:t>
            </a:r>
          </a:p>
        </p:txBody>
      </p:sp>
      <p:sp>
        <p:nvSpPr>
          <p:cNvPr id="17" name="직사각형 16"/>
          <p:cNvSpPr>
            <a:spLocks/>
          </p:cNvSpPr>
          <p:nvPr/>
        </p:nvSpPr>
        <p:spPr>
          <a:xfrm>
            <a:off x="6904483" y="2452044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>
            <a:spLocks/>
          </p:cNvSpPr>
          <p:nvPr/>
        </p:nvSpPr>
        <p:spPr>
          <a:xfrm>
            <a:off x="5214233" y="3348416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>
            <a:off x="6904483" y="3348416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8042083" y="2096824"/>
            <a:ext cx="864862" cy="1377592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6464724" y="2578044"/>
            <a:ext cx="439759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77" y="1191096"/>
            <a:ext cx="6297897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6297894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>
            <a:spLocks/>
          </p:cNvSpPr>
          <p:nvPr/>
        </p:nvSpPr>
        <p:spPr>
          <a:xfrm>
            <a:off x="5432775" y="5757132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6570375" y="2096824"/>
            <a:ext cx="2559089" cy="3786308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>
            <a:spLocks/>
          </p:cNvSpPr>
          <p:nvPr/>
        </p:nvSpPr>
        <p:spPr>
          <a:xfrm>
            <a:off x="2377431" y="4089332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000" b="1" dirty="0">
                <a:solidFill>
                  <a:srgbClr val="0070C0"/>
                </a:solidFill>
              </a:rPr>
              <a:t>승인</a:t>
            </a: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502F4236-33B5-4F75-A95E-E43F79510716}"/>
              </a:ext>
            </a:extLst>
          </p:cNvPr>
          <p:cNvSpPr>
            <a:spLocks/>
          </p:cNvSpPr>
          <p:nvPr/>
        </p:nvSpPr>
        <p:spPr>
          <a:xfrm>
            <a:off x="568015" y="3681056"/>
            <a:ext cx="114187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승인취소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>
            <a:spLocks/>
          </p:cNvSpPr>
          <p:nvPr/>
        </p:nvSpPr>
        <p:spPr>
          <a:xfrm>
            <a:off x="4095128" y="5757132"/>
            <a:ext cx="1125960" cy="255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</p:cNvCxnSpPr>
          <p:nvPr/>
        </p:nvCxnSpPr>
        <p:spPr>
          <a:xfrm>
            <a:off x="5777148" y="2725209"/>
            <a:ext cx="5884" cy="62320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>
            <a:off x="6235511" y="3616897"/>
            <a:ext cx="13633" cy="214088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5271803" y="3704834"/>
            <a:ext cx="615649" cy="40681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3636738" y="5884746"/>
            <a:ext cx="458390" cy="644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3276735" y="5733256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cxnSpLocks/>
            <a:stCxn id="15" idx="1"/>
            <a:endCxn id="17" idx="0"/>
          </p:cNvCxnSpPr>
          <p:nvPr/>
        </p:nvCxnSpPr>
        <p:spPr>
          <a:xfrm rot="10800000" flipV="1">
            <a:off x="7473283" y="1970824"/>
            <a:ext cx="864098" cy="48122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6235511" y="2591928"/>
            <a:ext cx="0" cy="7564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5097016" y="2430880"/>
            <a:ext cx="1367708" cy="294329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cxnSpLocks/>
            <a:stCxn id="17" idx="2"/>
            <a:endCxn id="27" idx="0"/>
          </p:cNvCxnSpPr>
          <p:nvPr/>
        </p:nvCxnSpPr>
        <p:spPr>
          <a:xfrm>
            <a:off x="7473283" y="2704044"/>
            <a:ext cx="0" cy="64437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연결선: 꺾임 49">
            <a:extLst>
              <a:ext uri="{FF2B5EF4-FFF2-40B4-BE49-F238E27FC236}">
                <a16:creationId xmlns:a16="http://schemas.microsoft.com/office/drawing/2014/main" id="{65D34372-C320-45FF-AFD8-43D23A8C7CE7}"/>
              </a:ext>
            </a:extLst>
          </p:cNvPr>
          <p:cNvCxnSpPr>
            <a:cxnSpLocks/>
            <a:stCxn id="120" idx="1"/>
            <a:endCxn id="128" idx="3"/>
          </p:cNvCxnSpPr>
          <p:nvPr/>
        </p:nvCxnSpPr>
        <p:spPr>
          <a:xfrm rot="10800000">
            <a:off x="1709885" y="3807056"/>
            <a:ext cx="667546" cy="40827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09">
            <a:extLst>
              <a:ext uri="{FF2B5EF4-FFF2-40B4-BE49-F238E27FC236}">
                <a16:creationId xmlns:a16="http://schemas.microsoft.com/office/drawing/2014/main" id="{1A40808E-1D46-4F7E-A432-864B3BB9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886" y="4363147"/>
            <a:ext cx="1375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기업 요건에 </a:t>
            </a:r>
            <a:endParaRPr lang="en-US" altLang="ko-KR" sz="1000" b="1" dirty="0">
              <a:solidFill>
                <a:srgbClr val="00206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002060"/>
                </a:solidFill>
              </a:rPr>
              <a:t>해당하는 경우</a:t>
            </a:r>
          </a:p>
        </p:txBody>
      </p:sp>
      <p:sp>
        <p:nvSpPr>
          <p:cNvPr id="93" name="TextBox 109">
            <a:extLst>
              <a:ext uri="{FF2B5EF4-FFF2-40B4-BE49-F238E27FC236}">
                <a16:creationId xmlns:a16="http://schemas.microsoft.com/office/drawing/2014/main" id="{7B7FC8DE-0301-406F-AB4A-55C504E1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863" y="3665745"/>
            <a:ext cx="1871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solidFill>
                  <a:srgbClr val="C00000"/>
                </a:solidFill>
              </a:rPr>
              <a:t>고용센터에 </a:t>
            </a:r>
            <a:br>
              <a:rPr lang="en-US" altLang="ko-KR" sz="1000" b="1" dirty="0">
                <a:solidFill>
                  <a:srgbClr val="C00000"/>
                </a:solidFill>
              </a:rPr>
            </a:br>
            <a:r>
              <a:rPr lang="ko-KR" altLang="en-US" sz="1000" b="1" dirty="0">
                <a:solidFill>
                  <a:srgbClr val="C00000"/>
                </a:solidFill>
              </a:rPr>
              <a:t>적격 여부 조회 </a:t>
            </a:r>
            <a:r>
              <a:rPr lang="en-US" altLang="ko-KR" sz="1000" b="1" dirty="0">
                <a:solidFill>
                  <a:srgbClr val="C00000"/>
                </a:solidFill>
              </a:rPr>
              <a:t>∙ </a:t>
            </a:r>
            <a:r>
              <a:rPr lang="ko-KR" altLang="en-US" sz="1000" b="1" dirty="0">
                <a:solidFill>
                  <a:srgbClr val="C00000"/>
                </a:solidFill>
              </a:rPr>
              <a:t>확인</a:t>
            </a:r>
          </a:p>
        </p:txBody>
      </p:sp>
      <p:cxnSp>
        <p:nvCxnSpPr>
          <p:cNvPr id="100" name="연결선: 꺾임 99">
            <a:extLst>
              <a:ext uri="{FF2B5EF4-FFF2-40B4-BE49-F238E27FC236}">
                <a16:creationId xmlns:a16="http://schemas.microsoft.com/office/drawing/2014/main" id="{05F9EA5E-752F-4FEE-851B-CEA9C7CE6F57}"/>
              </a:ext>
            </a:extLst>
          </p:cNvPr>
          <p:cNvCxnSpPr>
            <a:cxnSpLocks/>
            <a:stCxn id="120" idx="1"/>
            <a:endCxn id="102" idx="3"/>
          </p:cNvCxnSpPr>
          <p:nvPr/>
        </p:nvCxnSpPr>
        <p:spPr>
          <a:xfrm rot="10800000" flipV="1">
            <a:off x="1709885" y="4215331"/>
            <a:ext cx="667547" cy="41638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784B840F-EDE2-4B39-A582-740FF310EFD8}"/>
              </a:ext>
            </a:extLst>
          </p:cNvPr>
          <p:cNvSpPr>
            <a:spLocks/>
          </p:cNvSpPr>
          <p:nvPr/>
        </p:nvSpPr>
        <p:spPr>
          <a:xfrm>
            <a:off x="568015" y="4505717"/>
            <a:ext cx="1141869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참여제한</a:t>
            </a:r>
          </a:p>
        </p:txBody>
      </p:sp>
      <p:sp>
        <p:nvSpPr>
          <p:cNvPr id="113" name="TextBox 29">
            <a:extLst>
              <a:ext uri="{FF2B5EF4-FFF2-40B4-BE49-F238E27FC236}">
                <a16:creationId xmlns:a16="http://schemas.microsoft.com/office/drawing/2014/main" id="{7DA10764-EF0C-4CB3-8CD4-C0AE912F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032" y="5135048"/>
            <a:ext cx="1364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기업 요건에 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해당하지 않는 경우</a:t>
            </a:r>
          </a:p>
        </p:txBody>
      </p: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D7541BE2-081B-4494-B388-736ADB7F5938}"/>
              </a:ext>
            </a:extLst>
          </p:cNvPr>
          <p:cNvCxnSpPr>
            <a:cxnSpLocks/>
            <a:stCxn id="128" idx="0"/>
            <a:endCxn id="115" idx="2"/>
          </p:cNvCxnSpPr>
          <p:nvPr/>
        </p:nvCxnSpPr>
        <p:spPr>
          <a:xfrm flipH="1" flipV="1">
            <a:off x="1136815" y="2708920"/>
            <a:ext cx="2135" cy="9721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6628D2F4-C1B5-43F8-82C4-21836B481E4F}"/>
              </a:ext>
            </a:extLst>
          </p:cNvPr>
          <p:cNvSpPr>
            <a:spLocks/>
          </p:cNvSpPr>
          <p:nvPr/>
        </p:nvSpPr>
        <p:spPr>
          <a:xfrm>
            <a:off x="568015" y="2456920"/>
            <a:ext cx="11376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협약해지</a:t>
            </a: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B1B5968-7267-4D54-A9FA-6E0598CE897F}"/>
              </a:ext>
            </a:extLst>
          </p:cNvPr>
          <p:cNvGrpSpPr/>
          <p:nvPr/>
        </p:nvGrpSpPr>
        <p:grpSpPr>
          <a:xfrm>
            <a:off x="972479" y="5722629"/>
            <a:ext cx="308113" cy="308113"/>
            <a:chOff x="11395867" y="1730200"/>
            <a:chExt cx="308113" cy="308113"/>
          </a:xfrm>
        </p:grpSpPr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9982E9D9-F0C6-4943-B1B6-258178B7D1AB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9721BF59-3292-4424-8C8E-4748338D84FB}"/>
                </a:ext>
              </a:extLst>
            </p:cNvPr>
            <p:cNvCxnSpPr>
              <a:stCxn id="123" idx="1"/>
              <a:endCxn id="123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9D0B8A18-373E-4F24-B4E0-5575D162730A}"/>
                </a:ext>
              </a:extLst>
            </p:cNvPr>
            <p:cNvCxnSpPr>
              <a:stCxn id="123" idx="3"/>
              <a:endCxn id="123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AAE13245-AB88-495A-9046-5AEFA8554F14}"/>
              </a:ext>
            </a:extLst>
          </p:cNvPr>
          <p:cNvCxnSpPr>
            <a:cxnSpLocks/>
            <a:stCxn id="96" idx="1"/>
            <a:endCxn id="120" idx="3"/>
          </p:cNvCxnSpPr>
          <p:nvPr/>
        </p:nvCxnSpPr>
        <p:spPr>
          <a:xfrm flipH="1" flipV="1">
            <a:off x="3515031" y="4215332"/>
            <a:ext cx="434874" cy="7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9919411E-429B-4AF3-8BBA-9EE3DFF56D5A}"/>
              </a:ext>
            </a:extLst>
          </p:cNvPr>
          <p:cNvCxnSpPr>
            <a:cxnSpLocks/>
          </p:cNvCxnSpPr>
          <p:nvPr/>
        </p:nvCxnSpPr>
        <p:spPr>
          <a:xfrm>
            <a:off x="1124162" y="4769612"/>
            <a:ext cx="2373" cy="8916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E01448A6-28D5-4077-8BEF-8642AD478746}"/>
              </a:ext>
            </a:extLst>
          </p:cNvPr>
          <p:cNvSpPr/>
          <p:nvPr/>
        </p:nvSpPr>
        <p:spPr>
          <a:xfrm>
            <a:off x="6681191" y="764807"/>
            <a:ext cx="2953141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F611793D-CDD3-45D4-8216-35D92C42AD2E}"/>
              </a:ext>
            </a:extLst>
          </p:cNvPr>
          <p:cNvCxnSpPr>
            <a:cxnSpLocks/>
            <a:stCxn id="96" idx="2"/>
            <a:endCxn id="56" idx="0"/>
          </p:cNvCxnSpPr>
          <p:nvPr/>
        </p:nvCxnSpPr>
        <p:spPr>
          <a:xfrm flipH="1">
            <a:off x="4658108" y="4365104"/>
            <a:ext cx="4955" cy="139202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3949905" y="4067026"/>
            <a:ext cx="1426315" cy="298078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적격심사</a:t>
            </a:r>
          </a:p>
        </p:txBody>
      </p:sp>
    </p:spTree>
    <p:extLst>
      <p:ext uri="{BB962C8B-B14F-4D97-AF65-F5344CB8AC3E}">
        <p14:creationId xmlns:p14="http://schemas.microsoft.com/office/powerpoint/2010/main" val="118855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37885"/>
              </p:ext>
            </p:extLst>
          </p:nvPr>
        </p:nvGraphicFramePr>
        <p:xfrm>
          <a:off x="6912000" y="892083"/>
          <a:ext cx="2721520" cy="52013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1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4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명단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사업장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및 관련 사업장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선택한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사업자등록번호 및 사업장관리번호로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 업종 사업장 체크</a:t>
                      </a:r>
                      <a:endParaRPr lang="en-US" altLang="ko-KR" sz="950" b="1" u="none" baseline="0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8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채용구분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 채용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 채용 후 정규직 전환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 전환일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초과 기간제 채용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채용종료일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9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 구분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(2025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추가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 :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취업애로유형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기존 도약 방식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 :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빈일자리업종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기존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일채움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방식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는 빈일자리업종 사업장으로 등록된 경우만 선택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 &lt;-&gt;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변경은 신청 후 운영기관도 가능</a:t>
                      </a:r>
                      <a:endParaRPr lang="en-US" altLang="ko-KR" sz="950" b="1" u="none" baseline="0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[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I] 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취업애로 유형</a:t>
                      </a:r>
                      <a:endParaRPr lang="en-US" altLang="ko-KR" sz="1050" b="1" i="0" u="none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80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취업애로 유형을 선택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선택한 항목에 대한 확인은 제공하지 않음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7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5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[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유형</a:t>
                      </a:r>
                      <a:r>
                        <a:rPr lang="en-US" altLang="ko-KR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II] </a:t>
                      </a:r>
                      <a:r>
                        <a:rPr lang="ko-KR" altLang="en-US" sz="1050" b="1" i="0" u="none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빈일자리업종 유형</a:t>
                      </a:r>
                      <a:endParaRPr lang="en-US" altLang="ko-KR" sz="1050" b="1" i="0" u="none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빈일자리업종 사업장으로 등록된 경우 자동으로 해당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조회 됨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 되는 경우에만 유형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II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9AC8B0-CB09-4946-91AF-019F9514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0" y="1012411"/>
            <a:ext cx="5684646" cy="48725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53053" y="1354990"/>
            <a:ext cx="225005" cy="212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915032" y="1148412"/>
            <a:ext cx="5070412" cy="6255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53053" y="2554160"/>
            <a:ext cx="227911" cy="225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5032" y="2517205"/>
            <a:ext cx="5070412" cy="7677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53053" y="4826733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15032" y="4601781"/>
            <a:ext cx="5070412" cy="7677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15032" y="5418386"/>
            <a:ext cx="5070412" cy="466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53053" y="4286344"/>
            <a:ext cx="225005" cy="236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915032" y="4268078"/>
            <a:ext cx="2190092" cy="2725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6640C1D-CC08-441C-AE11-66B5C37E7567}"/>
              </a:ext>
            </a:extLst>
          </p:cNvPr>
          <p:cNvSpPr/>
          <p:nvPr/>
        </p:nvSpPr>
        <p:spPr>
          <a:xfrm>
            <a:off x="653053" y="546542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373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38520"/>
              </p:ext>
            </p:extLst>
          </p:nvPr>
        </p:nvGraphicFramePr>
        <p:xfrm>
          <a:off x="6912000" y="892083"/>
          <a:ext cx="2721520" cy="31309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45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93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비밀번호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명단제출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2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자료는 첨부할 수 없습니다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자료를 업로드해야 하는 경우 암호화 처리하면 업로드 가능합니다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단순 압축이 아닌 압축과 동시에 암호 지정 후 유선 암호 안내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29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EA25CF-2560-46D1-BE09-BA96EB8B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7" y="2093928"/>
            <a:ext cx="6204258" cy="25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24578"/>
              </p:ext>
            </p:extLst>
          </p:nvPr>
        </p:nvGraphicFramePr>
        <p:xfrm>
          <a:off x="6912000" y="892084"/>
          <a:ext cx="2721520" cy="14355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해당여부에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예＂ 선택 필수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0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ko-KR" altLang="en-US" sz="950" b="0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단</a:t>
                      </a:r>
                      <a:r>
                        <a:rPr lang="en-US" altLang="ko-KR" sz="950" b="0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⑧의 경우만 ＂</a:t>
                      </a:r>
                      <a:r>
                        <a:rPr lang="ko-KR" altLang="en-US" sz="9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아니오＂선택</a:t>
                      </a:r>
                      <a:r>
                        <a:rPr lang="ko-KR" altLang="en-US" sz="9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가능</a:t>
                      </a:r>
                      <a:endParaRPr lang="en-US" altLang="ko-KR" sz="950" b="0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E14B6BE-60CB-42C0-86F3-9F9E6615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46" y="976818"/>
            <a:ext cx="5105048" cy="50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9798"/>
              </p:ext>
            </p:extLst>
          </p:nvPr>
        </p:nvGraphicFramePr>
        <p:xfrm>
          <a:off x="6912000" y="892083"/>
          <a:ext cx="2721520" cy="34668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1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채용자명단제출서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명단제출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제출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 err="1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채용자명단제출기간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동일한 사업주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내 사업주 정보 기준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가 기 제출한 청년은 제출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채용일이 사업연도 이내인 경우만 제출 가능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15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세 미만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39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세 초과인 경우 제출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채용예정인원을 초과한 경우 제출 불가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59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6067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채용자명단제출서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2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80D411-3242-43E0-A13B-262073C8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6" y="2711875"/>
            <a:ext cx="6259988" cy="14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8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65128" y="119109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183573" y="119109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기업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188896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>
            <a:off x="6152197" y="1697956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32520" y="159023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64214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540078" y="2470099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8" name="다이아몬드 17"/>
          <p:cNvSpPr/>
          <p:nvPr/>
        </p:nvSpPr>
        <p:spPr>
          <a:xfrm>
            <a:off x="4524704" y="2470099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524704" y="3320603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cxnSp>
        <p:nvCxnSpPr>
          <p:cNvPr id="26" name="꺾인 연결선 25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5736271" y="2193144"/>
            <a:ext cx="274440" cy="1333174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540078" y="2870745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신청취소 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stCxn id="27" idx="3"/>
            <a:endCxn id="15" idx="2"/>
          </p:cNvCxnSpPr>
          <p:nvPr/>
        </p:nvCxnSpPr>
        <p:spPr>
          <a:xfrm flipV="1">
            <a:off x="7905328" y="2276872"/>
            <a:ext cx="541511" cy="720079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15" idx="1"/>
            <a:endCxn id="17" idx="0"/>
          </p:cNvCxnSpPr>
          <p:nvPr/>
        </p:nvCxnSpPr>
        <p:spPr>
          <a:xfrm rot="10800000" flipV="1">
            <a:off x="7222704" y="2150665"/>
            <a:ext cx="541511" cy="31943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5889104" y="2596305"/>
            <a:ext cx="6509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cxnSpLocks/>
            <a:stCxn id="19" idx="2"/>
            <a:endCxn id="60" idx="0"/>
          </p:cNvCxnSpPr>
          <p:nvPr/>
        </p:nvCxnSpPr>
        <p:spPr>
          <a:xfrm flipH="1">
            <a:off x="5204008" y="3573015"/>
            <a:ext cx="2896" cy="3586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80" y="1191096"/>
            <a:ext cx="245224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F5485EF-F849-452F-AE3D-CC1ADBC51009}"/>
              </a:ext>
            </a:extLst>
          </p:cNvPr>
          <p:cNvSpPr/>
          <p:nvPr/>
        </p:nvSpPr>
        <p:spPr>
          <a:xfrm>
            <a:off x="6183573" y="767556"/>
            <a:ext cx="324000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583264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2852770" y="1697956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28">
            <a:extLst>
              <a:ext uri="{FF2B5EF4-FFF2-40B4-BE49-F238E27FC236}">
                <a16:creationId xmlns:a16="http://schemas.microsoft.com/office/drawing/2014/main" id="{FE4ED2BD-631E-480A-BE36-588F1CB054A3}"/>
              </a:ext>
            </a:extLst>
          </p:cNvPr>
          <p:cNvCxnSpPr>
            <a:cxnSpLocks/>
            <a:stCxn id="18" idx="1"/>
            <a:endCxn id="19" idx="1"/>
          </p:cNvCxnSpPr>
          <p:nvPr/>
        </p:nvCxnSpPr>
        <p:spPr>
          <a:xfrm rot="10800000" flipV="1">
            <a:off x="4524704" y="2596305"/>
            <a:ext cx="12700" cy="850504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다이아몬드 59">
            <a:extLst>
              <a:ext uri="{FF2B5EF4-FFF2-40B4-BE49-F238E27FC236}">
                <a16:creationId xmlns:a16="http://schemas.microsoft.com/office/drawing/2014/main" id="{8F8F5B8B-5395-4237-A275-E7A408D1FE56}"/>
              </a:ext>
            </a:extLst>
          </p:cNvPr>
          <p:cNvSpPr/>
          <p:nvPr/>
        </p:nvSpPr>
        <p:spPr>
          <a:xfrm>
            <a:off x="4521808" y="3931630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>
                <a:solidFill>
                  <a:schemeClr val="tx1"/>
                </a:solidFill>
              </a:rPr>
              <a:t>검토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87C9D98A-6E7C-4D30-9F49-9664CB4E3012}"/>
              </a:ext>
            </a:extLst>
          </p:cNvPr>
          <p:cNvCxnSpPr>
            <a:cxnSpLocks/>
            <a:stCxn id="60" idx="1"/>
            <a:endCxn id="62" idx="3"/>
          </p:cNvCxnSpPr>
          <p:nvPr/>
        </p:nvCxnSpPr>
        <p:spPr>
          <a:xfrm flipH="1">
            <a:off x="4368826" y="4057836"/>
            <a:ext cx="1529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FB19B8E-A724-4D61-B638-6005E095682C}"/>
              </a:ext>
            </a:extLst>
          </p:cNvPr>
          <p:cNvSpPr/>
          <p:nvPr/>
        </p:nvSpPr>
        <p:spPr>
          <a:xfrm>
            <a:off x="3004426" y="393163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지급의뢰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4533941" y="569821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898341" y="2309621"/>
            <a:ext cx="2727067" cy="3514801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꺾인 연결선 25">
            <a:extLst>
              <a:ext uri="{FF2B5EF4-FFF2-40B4-BE49-F238E27FC236}">
                <a16:creationId xmlns:a16="http://schemas.microsoft.com/office/drawing/2014/main" id="{697F96C5-01E2-4BA3-A3BC-AB5EEB2FE5EC}"/>
              </a:ext>
            </a:extLst>
          </p:cNvPr>
          <p:cNvCxnSpPr>
            <a:cxnSpLocks/>
            <a:stCxn id="60" idx="3"/>
            <a:endCxn id="69" idx="0"/>
          </p:cNvCxnSpPr>
          <p:nvPr/>
        </p:nvCxnSpPr>
        <p:spPr>
          <a:xfrm flipH="1">
            <a:off x="5216141" y="4057836"/>
            <a:ext cx="670067" cy="1640380"/>
          </a:xfrm>
          <a:prstGeom prst="bentConnector4">
            <a:avLst>
              <a:gd name="adj1" fmla="val -17988"/>
              <a:gd name="adj2" fmla="val 82225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881999" y="3932980"/>
            <a:ext cx="1364400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88782661-AA0F-4D41-9655-58536877417A}"/>
              </a:ext>
            </a:extLst>
          </p:cNvPr>
          <p:cNvCxnSpPr>
            <a:cxnSpLocks/>
            <a:stCxn id="62" idx="1"/>
            <a:endCxn id="96" idx="3"/>
          </p:cNvCxnSpPr>
          <p:nvPr/>
        </p:nvCxnSpPr>
        <p:spPr>
          <a:xfrm flipH="1">
            <a:off x="2246399" y="4057836"/>
            <a:ext cx="758027" cy="13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25">
            <a:extLst>
              <a:ext uri="{FF2B5EF4-FFF2-40B4-BE49-F238E27FC236}">
                <a16:creationId xmlns:a16="http://schemas.microsoft.com/office/drawing/2014/main" id="{775A4D2D-3D3C-4031-86A9-619C4AD56B50}"/>
              </a:ext>
            </a:extLst>
          </p:cNvPr>
          <p:cNvCxnSpPr>
            <a:cxnSpLocks/>
            <a:stCxn id="96" idx="2"/>
            <a:endCxn id="100" idx="1"/>
          </p:cNvCxnSpPr>
          <p:nvPr/>
        </p:nvCxnSpPr>
        <p:spPr>
          <a:xfrm rot="16200000" flipH="1">
            <a:off x="2131353" y="3618237"/>
            <a:ext cx="305918" cy="1440227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3220D30-7DA3-4352-836B-AC3E76104817}"/>
              </a:ext>
            </a:extLst>
          </p:cNvPr>
          <p:cNvSpPr/>
          <p:nvPr/>
        </p:nvSpPr>
        <p:spPr>
          <a:xfrm>
            <a:off x="3004426" y="4365104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>
                <a:solidFill>
                  <a:srgbClr val="0070C0"/>
                </a:solidFill>
              </a:rPr>
              <a:t>의뢰취소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101" name="꺾인 연결선 80">
            <a:extLst>
              <a:ext uri="{FF2B5EF4-FFF2-40B4-BE49-F238E27FC236}">
                <a16:creationId xmlns:a16="http://schemas.microsoft.com/office/drawing/2014/main" id="{F914402E-4D23-4946-9A14-6253EA98E1DA}"/>
              </a:ext>
            </a:extLst>
          </p:cNvPr>
          <p:cNvCxnSpPr>
            <a:cxnSpLocks/>
            <a:stCxn id="100" idx="3"/>
            <a:endCxn id="60" idx="2"/>
          </p:cNvCxnSpPr>
          <p:nvPr/>
        </p:nvCxnSpPr>
        <p:spPr>
          <a:xfrm flipV="1">
            <a:off x="4368826" y="4184042"/>
            <a:ext cx="835182" cy="307268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FDFA716D-DE9A-4C7E-BDC1-0631F7E6065B}"/>
              </a:ext>
            </a:extLst>
          </p:cNvPr>
          <p:cNvCxnSpPr>
            <a:cxnSpLocks/>
            <a:stCxn id="96" idx="0"/>
            <a:endCxn id="120" idx="2"/>
          </p:cNvCxnSpPr>
          <p:nvPr/>
        </p:nvCxnSpPr>
        <p:spPr>
          <a:xfrm flipH="1" flipV="1">
            <a:off x="1562625" y="3478940"/>
            <a:ext cx="1574" cy="4540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/>
          <p:nvPr/>
        </p:nvSpPr>
        <p:spPr>
          <a:xfrm>
            <a:off x="880425" y="3226528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지급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 err="1">
                <a:solidFill>
                  <a:srgbClr val="0070C0"/>
                </a:solidFill>
              </a:rPr>
              <a:t>부지급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F17193C0-65BD-4ED8-8673-782FB7605173}"/>
              </a:ext>
            </a:extLst>
          </p:cNvPr>
          <p:cNvCxnSpPr>
            <a:cxnSpLocks/>
            <a:stCxn id="120" idx="0"/>
          </p:cNvCxnSpPr>
          <p:nvPr/>
        </p:nvCxnSpPr>
        <p:spPr>
          <a:xfrm flipH="1" flipV="1">
            <a:off x="1557769" y="2702011"/>
            <a:ext cx="4856" cy="5245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25">
            <a:extLst>
              <a:ext uri="{FF2B5EF4-FFF2-40B4-BE49-F238E27FC236}">
                <a16:creationId xmlns:a16="http://schemas.microsoft.com/office/drawing/2014/main" id="{B3DDCF0A-B5B6-48EF-A060-0CF4A7D0E645}"/>
              </a:ext>
            </a:extLst>
          </p:cNvPr>
          <p:cNvCxnSpPr>
            <a:cxnSpLocks/>
            <a:stCxn id="96" idx="1"/>
            <a:endCxn id="133" idx="1"/>
          </p:cNvCxnSpPr>
          <p:nvPr/>
        </p:nvCxnSpPr>
        <p:spPr>
          <a:xfrm rot="10800000" flipV="1">
            <a:off x="881999" y="4059186"/>
            <a:ext cx="12700" cy="971800"/>
          </a:xfrm>
          <a:prstGeom prst="bentConnector3">
            <a:avLst>
              <a:gd name="adj1" fmla="val 180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26A3D457-063E-44D1-8F32-32716A40D42A}"/>
              </a:ext>
            </a:extLst>
          </p:cNvPr>
          <p:cNvSpPr/>
          <p:nvPr/>
        </p:nvSpPr>
        <p:spPr>
          <a:xfrm>
            <a:off x="881999" y="490478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운영기관검토</a:t>
            </a:r>
          </a:p>
        </p:txBody>
      </p:sp>
      <p:cxnSp>
        <p:nvCxnSpPr>
          <p:cNvPr id="135" name="꺾인 연결선 25">
            <a:extLst>
              <a:ext uri="{FF2B5EF4-FFF2-40B4-BE49-F238E27FC236}">
                <a16:creationId xmlns:a16="http://schemas.microsoft.com/office/drawing/2014/main" id="{11E90C7B-879F-4D5D-9173-B3388AC55D41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2246399" y="4172693"/>
            <a:ext cx="3121397" cy="858293"/>
          </a:xfrm>
          <a:prstGeom prst="bentConnector3">
            <a:avLst>
              <a:gd name="adj1" fmla="val 100067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25">
            <a:extLst>
              <a:ext uri="{FF2B5EF4-FFF2-40B4-BE49-F238E27FC236}">
                <a16:creationId xmlns:a16="http://schemas.microsoft.com/office/drawing/2014/main" id="{D2EBE3D7-AB48-4B9B-9B68-3E023750FA6D}"/>
              </a:ext>
            </a:extLst>
          </p:cNvPr>
          <p:cNvCxnSpPr>
            <a:cxnSpLocks/>
          </p:cNvCxnSpPr>
          <p:nvPr/>
        </p:nvCxnSpPr>
        <p:spPr>
          <a:xfrm rot="5400000">
            <a:off x="5120857" y="4675070"/>
            <a:ext cx="1108260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25">
            <a:extLst>
              <a:ext uri="{FF2B5EF4-FFF2-40B4-BE49-F238E27FC236}">
                <a16:creationId xmlns:a16="http://schemas.microsoft.com/office/drawing/2014/main" id="{4BB45329-33CE-4A35-883F-66457D88B880}"/>
              </a:ext>
            </a:extLst>
          </p:cNvPr>
          <p:cNvCxnSpPr>
            <a:cxnSpLocks/>
            <a:endCxn id="56" idx="0"/>
          </p:cNvCxnSpPr>
          <p:nvPr/>
        </p:nvCxnSpPr>
        <p:spPr>
          <a:xfrm rot="10800000" flipV="1">
            <a:off x="3622729" y="5213396"/>
            <a:ext cx="2058329" cy="483472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2940528" y="5696868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57" name="꺾인 연결선 25">
            <a:extLst>
              <a:ext uri="{FF2B5EF4-FFF2-40B4-BE49-F238E27FC236}">
                <a16:creationId xmlns:a16="http://schemas.microsoft.com/office/drawing/2014/main" id="{5E86F185-5D35-4237-84A2-ED86BE950B3A}"/>
              </a:ext>
            </a:extLst>
          </p:cNvPr>
          <p:cNvCxnSpPr>
            <a:cxnSpLocks/>
            <a:stCxn id="69" idx="1"/>
            <a:endCxn id="56" idx="3"/>
          </p:cNvCxnSpPr>
          <p:nvPr/>
        </p:nvCxnSpPr>
        <p:spPr>
          <a:xfrm rot="10800000">
            <a:off x="4304929" y="5823074"/>
            <a:ext cx="229013" cy="134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DC67F39-5E11-44DD-A5A6-6E003DA0DEF2}"/>
              </a:ext>
            </a:extLst>
          </p:cNvPr>
          <p:cNvGrpSpPr/>
          <p:nvPr/>
        </p:nvGrpSpPr>
        <p:grpSpPr>
          <a:xfrm>
            <a:off x="1403712" y="2288192"/>
            <a:ext cx="308113" cy="308113"/>
            <a:chOff x="11395867" y="1730200"/>
            <a:chExt cx="308113" cy="308113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E024C16D-DB3B-4859-BCE6-FA92366ECCB3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62DCD3F-F39B-41F3-AB4B-470D82F625CD}"/>
                </a:ext>
              </a:extLst>
            </p:cNvPr>
            <p:cNvCxnSpPr>
              <a:stCxn id="46" idx="1"/>
              <a:endCxn id="46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6A4FC70-DF4B-4AF7-BF2A-02C2C8978508}"/>
                </a:ext>
              </a:extLst>
            </p:cNvPr>
            <p:cNvCxnSpPr>
              <a:stCxn id="46" idx="3"/>
              <a:endCxn id="46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45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90412"/>
              </p:ext>
            </p:extLst>
          </p:nvPr>
        </p:nvGraphicFramePr>
        <p:xfrm>
          <a:off x="6912000" y="892084"/>
          <a:ext cx="2721520" cy="1923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지원금 신청 현황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신청한 지원금 처리현황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현황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대표 사업장 현황 정보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3AA047-54C0-468C-9375-64D9D1F8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0" y="1040618"/>
            <a:ext cx="5686259" cy="47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73703"/>
              </p:ext>
            </p:extLst>
          </p:nvPr>
        </p:nvGraphicFramePr>
        <p:xfrm>
          <a:off x="6912000" y="892084"/>
          <a:ext cx="2721520" cy="23132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첨부파일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기업명의 계좌정보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첨부파일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개인정보가 포함된 자료는 첨부할 수 없음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파일 암호화를 한 경우에는 업로드 가능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첨부한 서류는 운영기관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고용센터에서 확인가능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계좌번호</a:t>
                      </a:r>
                      <a:endParaRPr lang="en-US" altLang="ko-KR" sz="10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기업명의 계좌번호 입력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7DB7D1-4C45-4D36-B6F9-6993BAA8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4" y="1001483"/>
            <a:ext cx="5908071" cy="5203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DA1099-6C4B-4F4B-A97C-A606D3C0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0" y="1628800"/>
            <a:ext cx="6120680" cy="35533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4BAE5-77EE-4E02-9653-181F4940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0" y="5307478"/>
            <a:ext cx="6120680" cy="7858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869DDBF-194D-44F7-87C6-FCF1280D578C}"/>
              </a:ext>
            </a:extLst>
          </p:cNvPr>
          <p:cNvSpPr/>
          <p:nvPr/>
        </p:nvSpPr>
        <p:spPr>
          <a:xfrm>
            <a:off x="483579" y="170905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0BFFD26-99BC-476A-9F30-A2661B592B76}"/>
              </a:ext>
            </a:extLst>
          </p:cNvPr>
          <p:cNvSpPr/>
          <p:nvPr/>
        </p:nvSpPr>
        <p:spPr>
          <a:xfrm>
            <a:off x="483579" y="559238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1809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44224"/>
              </p:ext>
            </p:extLst>
          </p:nvPr>
        </p:nvGraphicFramePr>
        <p:xfrm>
          <a:off x="6912000" y="892084"/>
          <a:ext cx="2721520" cy="33889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  <a:endParaRPr lang="en-US" altLang="ko-KR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여부 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선택한 경우 장기인센티브 대상자 조회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 해제의 경우 일반 지원금 대상자 조회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+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버튼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클릭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여부 선택 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버튼 클릭 시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 대상자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+ 24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초과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금액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40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X 12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480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프로세스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장기인센티브의 경우 신청 시 운영기관이 아닌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고용센터 검토 및 지급 처리</a:t>
                      </a:r>
                      <a:endParaRPr lang="en-US" altLang="ko-KR" sz="950" b="1" u="none" baseline="0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그 외 프로세스는 동일함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52788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F6B95035-91A8-4A6D-B087-DC7DE25D5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1224516"/>
            <a:ext cx="6387970" cy="465275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32520" y="159023"/>
            <a:ext cx="765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 </a:t>
            </a:r>
            <a:r>
              <a:rPr lang="en-US" altLang="ko-KR" sz="2400" b="1" dirty="0">
                <a:solidFill>
                  <a:srgbClr val="FF0000"/>
                </a:solidFill>
                <a:latin typeface="한컴 고딕" pitchFamily="2" charset="-127"/>
                <a:ea typeface="한컴 고딕" pitchFamily="2" charset="-127"/>
              </a:rPr>
              <a:t>[</a:t>
            </a:r>
            <a:r>
              <a:rPr lang="ko-KR" altLang="en-US" sz="2400" b="1" dirty="0">
                <a:solidFill>
                  <a:srgbClr val="FF0000"/>
                </a:solidFill>
                <a:latin typeface="한컴 고딕" pitchFamily="2" charset="-127"/>
                <a:ea typeface="한컴 고딕" pitchFamily="2" charset="-127"/>
              </a:rPr>
              <a:t>장기인센티브</a:t>
            </a:r>
            <a:r>
              <a:rPr lang="en-US" altLang="ko-KR" sz="2400" b="1" dirty="0">
                <a:solidFill>
                  <a:srgbClr val="FF0000"/>
                </a:solidFill>
                <a:latin typeface="한컴 고딕" pitchFamily="2" charset="-127"/>
                <a:ea typeface="한컴 고딕" pitchFamily="2" charset="-127"/>
              </a:rPr>
              <a:t>]</a:t>
            </a:r>
            <a:endParaRPr lang="ko-KR" altLang="en-US" sz="2400" b="1" dirty="0">
              <a:solidFill>
                <a:srgbClr val="FF0000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E80B2-D12C-497B-B3E1-4B2DEED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111" y="1802739"/>
            <a:ext cx="560315" cy="3613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370EBA-56F0-450F-97B5-03FB82568CC6}"/>
              </a:ext>
            </a:extLst>
          </p:cNvPr>
          <p:cNvSpPr/>
          <p:nvPr/>
        </p:nvSpPr>
        <p:spPr>
          <a:xfrm>
            <a:off x="1440162" y="1759910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DF65920-7660-4461-A2D1-BB397DCDA3B2}"/>
              </a:ext>
            </a:extLst>
          </p:cNvPr>
          <p:cNvSpPr/>
          <p:nvPr/>
        </p:nvSpPr>
        <p:spPr>
          <a:xfrm>
            <a:off x="5698204" y="1867910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D20DF-B764-4D93-A42B-701089D0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62" y="1312193"/>
            <a:ext cx="527647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697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24854"/>
              </p:ext>
            </p:extLst>
          </p:nvPr>
        </p:nvGraphicFramePr>
        <p:xfrm>
          <a:off x="6912000" y="892084"/>
          <a:ext cx="2721520" cy="2328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신청내용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신청금액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신청금액은 신청기간에 따라 달라질 수 있음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60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X 3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180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 신청가능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 신청 대상자를 추가할 수 있는 버튼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6180B7-9069-451C-94A3-5607AE99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14" y="1291911"/>
            <a:ext cx="6198409" cy="4524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E80B2-D12C-497B-B3E1-4B2DEED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562" y="2931890"/>
            <a:ext cx="2131916" cy="49711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370EBA-56F0-450F-97B5-03FB82568CC6}"/>
              </a:ext>
            </a:extLst>
          </p:cNvPr>
          <p:cNvSpPr/>
          <p:nvPr/>
        </p:nvSpPr>
        <p:spPr>
          <a:xfrm>
            <a:off x="3706069" y="28373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DF65920-7660-4461-A2D1-BB397DCDA3B2}"/>
              </a:ext>
            </a:extLst>
          </p:cNvPr>
          <p:cNvSpPr/>
          <p:nvPr/>
        </p:nvSpPr>
        <p:spPr>
          <a:xfrm>
            <a:off x="5521612" y="140836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D20DF-B764-4D93-A42B-701089D0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104" y="1408367"/>
            <a:ext cx="527647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90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81214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기업이 신청서 신청 시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966F39-F606-45BE-B30F-33375CC1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0" y="1537464"/>
            <a:ext cx="6079013" cy="40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20178"/>
              </p:ext>
            </p:extLst>
          </p:nvPr>
        </p:nvGraphicFramePr>
        <p:xfrm>
          <a:off x="6912000" y="892084"/>
          <a:ext cx="2721520" cy="26860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24 </a:t>
                      </a:r>
                      <a:r>
                        <a:rPr lang="ko-KR" altLang="en-US" sz="1050" b="1" u="sng" dirty="0" err="1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대민포털</a:t>
                      </a: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홈페이지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로그인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공동인증서로 로그인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사업자등록번호 기준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대리인 도약장려금 업무수행 불가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홈페이지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414885-2B57-4F87-BF8F-6866BDB5D021}"/>
              </a:ext>
            </a:extLst>
          </p:cNvPr>
          <p:cNvSpPr/>
          <p:nvPr/>
        </p:nvSpPr>
        <p:spPr>
          <a:xfrm>
            <a:off x="2216696" y="558924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b="1" u="sng" dirty="0">
                <a:solidFill>
                  <a:srgbClr val="3333FF"/>
                </a:solidFill>
                <a:latin typeface="한컴 고딕" pitchFamily="2" charset="-127"/>
                <a:ea typeface="한컴 고딕" pitchFamily="2" charset="-127"/>
              </a:rPr>
              <a:t>www.work24.go.kr</a:t>
            </a:r>
            <a:endParaRPr lang="ko-KR" altLang="en-US" b="1" u="sng" dirty="0">
              <a:solidFill>
                <a:srgbClr val="3333FF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B51157-1B1A-4A6B-8864-67B865BFF3DD}"/>
              </a:ext>
            </a:extLst>
          </p:cNvPr>
          <p:cNvGrpSpPr/>
          <p:nvPr/>
        </p:nvGrpSpPr>
        <p:grpSpPr>
          <a:xfrm>
            <a:off x="490790" y="1464958"/>
            <a:ext cx="5945760" cy="3928084"/>
            <a:chOff x="447400" y="1780288"/>
            <a:chExt cx="5945760" cy="392808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8FBF452-9188-4210-AFA3-DAA07323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400" y="1780288"/>
              <a:ext cx="5945760" cy="3928084"/>
            </a:xfrm>
            <a:prstGeom prst="rect">
              <a:avLst/>
            </a:prstGeom>
          </p:spPr>
        </p:pic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B44DFB0C-6070-430E-BB3C-17B39A22C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88" y="3335107"/>
              <a:ext cx="1800200" cy="2129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AD249F7A-02BE-46CF-B071-567870D3CFF2}"/>
                </a:ext>
              </a:extLst>
            </p:cNvPr>
            <p:cNvSpPr/>
            <p:nvPr/>
          </p:nvSpPr>
          <p:spPr>
            <a:xfrm>
              <a:off x="3670205" y="332100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1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78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37149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지원대상 청년 요건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기업이 신청서 신청 시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056090-628B-40E5-B482-CD9FA281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6" y="1026165"/>
            <a:ext cx="6292802" cy="50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49940"/>
              </p:ext>
            </p:extLst>
          </p:nvPr>
        </p:nvGraphicFramePr>
        <p:xfrm>
          <a:off x="6912000" y="892084"/>
          <a:ext cx="2721520" cy="2900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지원금지급신청서 작성 화면</a:t>
                      </a:r>
                      <a:endParaRPr lang="en-US" altLang="ko-KR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r>
                        <a:rPr lang="en-US" altLang="ko-KR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제출 가능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3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9E1219-82CA-4468-AE39-D363AF93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3" y="1518533"/>
            <a:ext cx="6285734" cy="360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DCF2E8-CD82-4EAD-8BF0-E583826B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91" y="1964089"/>
            <a:ext cx="6230866" cy="24361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095C8-80A1-4C29-85DF-F879A693D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291" y="4634894"/>
            <a:ext cx="1610666" cy="397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3725C07-C7BD-454D-9D4E-213002E02FF9}"/>
              </a:ext>
            </a:extLst>
          </p:cNvPr>
          <p:cNvSpPr/>
          <p:nvPr/>
        </p:nvSpPr>
        <p:spPr>
          <a:xfrm>
            <a:off x="363091" y="16932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FE15E5B-7296-4A3C-B77D-DAA45100326E}"/>
              </a:ext>
            </a:extLst>
          </p:cNvPr>
          <p:cNvSpPr/>
          <p:nvPr/>
        </p:nvSpPr>
        <p:spPr>
          <a:xfrm>
            <a:off x="4727995" y="4725559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59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5169024" y="1628800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204008" y="1191096"/>
            <a:ext cx="4429513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5460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추가지급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)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111259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01072" y="2464671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441695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601072" y="3392612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6966322" y="2276872"/>
            <a:ext cx="1827562" cy="124194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4808983" y="2590877"/>
            <a:ext cx="792089" cy="2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80" y="1191096"/>
            <a:ext cx="4824536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936104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3575457" y="5753862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939857" y="2276872"/>
            <a:ext cx="3469527" cy="360319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1794741" y="575866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123895" y="2722511"/>
            <a:ext cx="4956" cy="6598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 flipH="1">
            <a:off x="4716397" y="3634818"/>
            <a:ext cx="3518" cy="21238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3391668" y="3434663"/>
            <a:ext cx="532072" cy="93238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3526C1FB-6968-4CA9-AA88-9EB2F0096C47}"/>
              </a:ext>
            </a:extLst>
          </p:cNvPr>
          <p:cNvCxnSpPr>
            <a:cxnSpLocks/>
          </p:cNvCxnSpPr>
          <p:nvPr/>
        </p:nvCxnSpPr>
        <p:spPr>
          <a:xfrm rot="10800000">
            <a:off x="1108008" y="3634819"/>
            <a:ext cx="932383" cy="54782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6DF54F12-CD15-4096-A533-61873E498B3C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2409633" y="3719347"/>
            <a:ext cx="2106621" cy="19720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</p:cNvCxnSpPr>
          <p:nvPr/>
        </p:nvCxnSpPr>
        <p:spPr>
          <a:xfrm rot="10800000">
            <a:off x="1376602" y="5877272"/>
            <a:ext cx="408045" cy="48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991471" y="5702959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55D288E-B52E-4CF4-9D52-98A76AE68484}"/>
              </a:ext>
            </a:extLst>
          </p:cNvPr>
          <p:cNvSpPr/>
          <p:nvPr/>
        </p:nvSpPr>
        <p:spPr>
          <a:xfrm>
            <a:off x="6521422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임시저장</a:t>
            </a:r>
          </a:p>
        </p:txBody>
      </p: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stCxn id="124" idx="1"/>
            <a:endCxn id="17" idx="0"/>
          </p:cNvCxnSpPr>
          <p:nvPr/>
        </p:nvCxnSpPr>
        <p:spPr>
          <a:xfrm rot="10800000" flipV="1">
            <a:off x="6283698" y="2150665"/>
            <a:ext cx="237725" cy="31400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FF6DA7F0-3566-49A4-901B-5A90674BC105}"/>
              </a:ext>
            </a:extLst>
          </p:cNvPr>
          <p:cNvCxnSpPr>
            <a:stCxn id="15" idx="1"/>
            <a:endCxn id="124" idx="3"/>
          </p:cNvCxnSpPr>
          <p:nvPr/>
        </p:nvCxnSpPr>
        <p:spPr>
          <a:xfrm flipH="1">
            <a:off x="7886672" y="2150666"/>
            <a:ext cx="2245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5BD1E528-2501-4700-BBF6-C36EE9C451CD}"/>
              </a:ext>
            </a:extLst>
          </p:cNvPr>
          <p:cNvCxnSpPr>
            <a:cxnSpLocks/>
          </p:cNvCxnSpPr>
          <p:nvPr/>
        </p:nvCxnSpPr>
        <p:spPr>
          <a:xfrm>
            <a:off x="4448945" y="2636911"/>
            <a:ext cx="1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4700217" y="2636911"/>
            <a:ext cx="0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3448718" y="2464671"/>
            <a:ext cx="1360265" cy="25784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stCxn id="17" idx="2"/>
            <a:endCxn id="27" idx="0"/>
          </p:cNvCxnSpPr>
          <p:nvPr/>
        </p:nvCxnSpPr>
        <p:spPr>
          <a:xfrm>
            <a:off x="6283697" y="2717083"/>
            <a:ext cx="0" cy="6755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1765197" y="4040684"/>
            <a:ext cx="1426315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D47A7ED-C8E2-48A8-9D06-FF8F9B1757B0}"/>
              </a:ext>
            </a:extLst>
          </p:cNvPr>
          <p:cNvSpPr/>
          <p:nvPr/>
        </p:nvSpPr>
        <p:spPr>
          <a:xfrm>
            <a:off x="425807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추가지급 완료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ED9A78E-66E8-42C1-9C4B-08EA1C0A4411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108007" y="2717083"/>
            <a:ext cx="7024" cy="6653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93AAC61-77DB-4B3C-AA63-64D1537C6C0E}"/>
              </a:ext>
            </a:extLst>
          </p:cNvPr>
          <p:cNvGrpSpPr/>
          <p:nvPr/>
        </p:nvGrpSpPr>
        <p:grpSpPr>
          <a:xfrm>
            <a:off x="960974" y="2328454"/>
            <a:ext cx="308113" cy="308113"/>
            <a:chOff x="11395867" y="1730200"/>
            <a:chExt cx="308113" cy="308113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DDD0ED07-10BC-45FB-96C0-6ABF5675ADB1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7578184-B2B2-4AFF-B8BC-33FE99EA2633}"/>
                </a:ext>
              </a:extLst>
            </p:cNvPr>
            <p:cNvCxnSpPr>
              <a:stCxn id="52" idx="1"/>
              <a:endCxn id="52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798575F-E453-44E9-BEBB-9C709F278066}"/>
                </a:ext>
              </a:extLst>
            </p:cNvPr>
            <p:cNvCxnSpPr>
              <a:stCxn id="52" idx="3"/>
              <a:endCxn id="52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185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2A61400-32F5-4465-B574-8461744F1D63}"/>
              </a:ext>
            </a:extLst>
          </p:cNvPr>
          <p:cNvCxnSpPr/>
          <p:nvPr/>
        </p:nvCxnSpPr>
        <p:spPr>
          <a:xfrm>
            <a:off x="5169024" y="1628800"/>
            <a:ext cx="0" cy="4467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204009" y="1191096"/>
            <a:ext cx="4429512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운영기관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2480" y="1628800"/>
            <a:ext cx="9361040" cy="46085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2520" y="159023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회수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)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지원금 지급 신청서 처리 절차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26" y="10030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5</a:t>
            </a:r>
            <a:endParaRPr lang="ko-KR" altLang="en-US" sz="32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111259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신청서 작성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601072" y="2464671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441695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접수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601072" y="3392612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</a:t>
            </a:r>
            <a:r>
              <a:rPr lang="en-US" altLang="ko-KR" sz="1000" b="1" dirty="0">
                <a:solidFill>
                  <a:srgbClr val="0070C0"/>
                </a:solidFill>
              </a:rPr>
              <a:t>(</a:t>
            </a:r>
            <a:r>
              <a:rPr lang="ko-KR" altLang="en-US" sz="1000" b="1" dirty="0">
                <a:solidFill>
                  <a:srgbClr val="0070C0"/>
                </a:solidFill>
              </a:rPr>
              <a:t>신청</a:t>
            </a:r>
            <a:r>
              <a:rPr lang="en-US" altLang="ko-KR" sz="1000" b="1" dirty="0">
                <a:solidFill>
                  <a:srgbClr val="0070C0"/>
                </a:solidFill>
              </a:rPr>
              <a:t>)</a:t>
            </a:r>
            <a:endParaRPr lang="ko-KR" altLang="en-US" sz="1000" b="1" dirty="0">
              <a:solidFill>
                <a:srgbClr val="0070C0"/>
              </a:solidFill>
            </a:endParaRPr>
          </a:p>
        </p:txBody>
      </p:sp>
      <p:cxnSp>
        <p:nvCxnSpPr>
          <p:cNvPr id="28" name="꺾인 연결선 80"/>
          <p:cNvCxnSpPr>
            <a:cxnSpLocks/>
            <a:stCxn id="27" idx="3"/>
            <a:endCxn id="15" idx="2"/>
          </p:cNvCxnSpPr>
          <p:nvPr/>
        </p:nvCxnSpPr>
        <p:spPr>
          <a:xfrm flipV="1">
            <a:off x="6966322" y="2276872"/>
            <a:ext cx="1827562" cy="124194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17" idx="1"/>
            <a:endCxn id="18" idx="3"/>
          </p:cNvCxnSpPr>
          <p:nvPr/>
        </p:nvCxnSpPr>
        <p:spPr>
          <a:xfrm flipH="1">
            <a:off x="4808983" y="2590877"/>
            <a:ext cx="792089" cy="2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F5CF159-E19A-473D-B286-A233E8702A23}"/>
              </a:ext>
            </a:extLst>
          </p:cNvPr>
          <p:cNvSpPr/>
          <p:nvPr/>
        </p:nvSpPr>
        <p:spPr>
          <a:xfrm>
            <a:off x="272479" y="1191096"/>
            <a:ext cx="4824537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고용센터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EA5728B-528C-4DDD-BEBC-7368A73E8B33}"/>
              </a:ext>
            </a:extLst>
          </p:cNvPr>
          <p:cNvSpPr/>
          <p:nvPr/>
        </p:nvSpPr>
        <p:spPr>
          <a:xfrm>
            <a:off x="272480" y="763614"/>
            <a:ext cx="9361040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b="1" dirty="0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b="1" dirty="0" err="1">
                <a:solidFill>
                  <a:schemeClr val="tx1"/>
                </a:solidFill>
                <a:latin typeface="한컴 고딕" pitchFamily="2" charset="-127"/>
                <a:ea typeface="한컴 고딕" pitchFamily="2" charset="-127"/>
              </a:rPr>
              <a:t>행정포털</a:t>
            </a:r>
            <a:endParaRPr lang="en-US" altLang="ko-KR" b="1" dirty="0">
              <a:solidFill>
                <a:schemeClr val="tx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10C4156-6D71-4705-A925-7F771BBB5D01}"/>
              </a:ext>
            </a:extLst>
          </p:cNvPr>
          <p:cNvSpPr/>
          <p:nvPr/>
        </p:nvSpPr>
        <p:spPr>
          <a:xfrm>
            <a:off x="3575457" y="5753862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보완요청</a:t>
            </a:r>
          </a:p>
        </p:txBody>
      </p:sp>
      <p:cxnSp>
        <p:nvCxnSpPr>
          <p:cNvPr id="70" name="꺾인 연결선 25">
            <a:extLst>
              <a:ext uri="{FF2B5EF4-FFF2-40B4-BE49-F238E27FC236}">
                <a16:creationId xmlns:a16="http://schemas.microsoft.com/office/drawing/2014/main" id="{5F9474D2-CF2E-4012-98DC-453A5059679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939857" y="2276872"/>
            <a:ext cx="3469527" cy="3603196"/>
          </a:xfrm>
          <a:prstGeom prst="bentConnector2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1383E084-CD40-4110-94A5-AB6FEFE42F5B}"/>
              </a:ext>
            </a:extLst>
          </p:cNvPr>
          <p:cNvSpPr/>
          <p:nvPr/>
        </p:nvSpPr>
        <p:spPr>
          <a:xfrm>
            <a:off x="425807" y="3382406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0070C0"/>
                </a:solidFill>
              </a:rPr>
              <a:t>회수완료</a:t>
            </a: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F17193C0-65BD-4ED8-8673-782FB7605173}"/>
              </a:ext>
            </a:extLst>
          </p:cNvPr>
          <p:cNvCxnSpPr>
            <a:cxnSpLocks/>
            <a:stCxn id="120" idx="0"/>
          </p:cNvCxnSpPr>
          <p:nvPr/>
        </p:nvCxnSpPr>
        <p:spPr>
          <a:xfrm flipV="1">
            <a:off x="1108007" y="2717083"/>
            <a:ext cx="7024" cy="6653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71882-0626-4E2C-95EA-A7A44F68DBEF}"/>
              </a:ext>
            </a:extLst>
          </p:cNvPr>
          <p:cNvSpPr/>
          <p:nvPr/>
        </p:nvSpPr>
        <p:spPr>
          <a:xfrm>
            <a:off x="1794741" y="5758660"/>
            <a:ext cx="136440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solidFill>
                  <a:srgbClr val="FF0000"/>
                </a:solidFill>
              </a:rPr>
              <a:t>반려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383B64C-5C23-4EE6-B19F-FE7CE772CD6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123895" y="2722511"/>
            <a:ext cx="4956" cy="6598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16D99A7F-5B92-4612-97D0-D4E96965C6B7}"/>
              </a:ext>
            </a:extLst>
          </p:cNvPr>
          <p:cNvCxnSpPr>
            <a:cxnSpLocks/>
          </p:cNvCxnSpPr>
          <p:nvPr/>
        </p:nvCxnSpPr>
        <p:spPr>
          <a:xfrm flipH="1">
            <a:off x="4716397" y="3634818"/>
            <a:ext cx="3518" cy="21238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71CA1A38-3EA2-4318-9B30-393552917681}"/>
              </a:ext>
            </a:extLst>
          </p:cNvPr>
          <p:cNvCxnSpPr>
            <a:cxnSpLocks/>
            <a:stCxn id="19" idx="2"/>
            <a:endCxn id="96" idx="3"/>
          </p:cNvCxnSpPr>
          <p:nvPr/>
        </p:nvCxnSpPr>
        <p:spPr>
          <a:xfrm rot="5400000">
            <a:off x="3391668" y="3434663"/>
            <a:ext cx="532072" cy="93238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3526C1FB-6968-4CA9-AA88-9EB2F0096C47}"/>
              </a:ext>
            </a:extLst>
          </p:cNvPr>
          <p:cNvCxnSpPr>
            <a:cxnSpLocks/>
            <a:endCxn id="120" idx="2"/>
          </p:cNvCxnSpPr>
          <p:nvPr/>
        </p:nvCxnSpPr>
        <p:spPr>
          <a:xfrm rot="10800000">
            <a:off x="1108008" y="3634819"/>
            <a:ext cx="932383" cy="54782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6DF54F12-CD15-4096-A533-61873E498B3C}"/>
              </a:ext>
            </a:extLst>
          </p:cNvPr>
          <p:cNvCxnSpPr>
            <a:cxnSpLocks/>
            <a:endCxn id="56" idx="0"/>
          </p:cNvCxnSpPr>
          <p:nvPr/>
        </p:nvCxnSpPr>
        <p:spPr>
          <a:xfrm rot="5400000">
            <a:off x="2409633" y="3719347"/>
            <a:ext cx="2106621" cy="19720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25">
            <a:extLst>
              <a:ext uri="{FF2B5EF4-FFF2-40B4-BE49-F238E27FC236}">
                <a16:creationId xmlns:a16="http://schemas.microsoft.com/office/drawing/2014/main" id="{4EB0D8E9-6A12-4225-8C0C-AEFD88BE3DC7}"/>
              </a:ext>
            </a:extLst>
          </p:cNvPr>
          <p:cNvCxnSpPr>
            <a:cxnSpLocks/>
          </p:cNvCxnSpPr>
          <p:nvPr/>
        </p:nvCxnSpPr>
        <p:spPr>
          <a:xfrm rot="10800000">
            <a:off x="1376602" y="5877272"/>
            <a:ext cx="408045" cy="48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A14FAC7-E2A5-42E4-8B53-D969614D0228}"/>
              </a:ext>
            </a:extLst>
          </p:cNvPr>
          <p:cNvGrpSpPr/>
          <p:nvPr/>
        </p:nvGrpSpPr>
        <p:grpSpPr>
          <a:xfrm>
            <a:off x="991471" y="5702959"/>
            <a:ext cx="308113" cy="308113"/>
            <a:chOff x="11395867" y="1730200"/>
            <a:chExt cx="308113" cy="308113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2E2AEF44-5175-429C-AE4E-C136D969A969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34DFDA8-A88F-4F35-B375-2136FD21DE72}"/>
                </a:ext>
              </a:extLst>
            </p:cNvPr>
            <p:cNvCxnSpPr>
              <a:stCxn id="110" idx="1"/>
              <a:endCxn id="11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7BC081B7-9FFA-464F-AA3D-9C23B90D6F81}"/>
                </a:ext>
              </a:extLst>
            </p:cNvPr>
            <p:cNvCxnSpPr>
              <a:stCxn id="110" idx="3"/>
              <a:endCxn id="11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55D288E-B52E-4CF4-9D52-98A76AE68484}"/>
              </a:ext>
            </a:extLst>
          </p:cNvPr>
          <p:cNvSpPr/>
          <p:nvPr/>
        </p:nvSpPr>
        <p:spPr>
          <a:xfrm>
            <a:off x="6521422" y="2024460"/>
            <a:ext cx="1365250" cy="252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임시저장</a:t>
            </a:r>
          </a:p>
        </p:txBody>
      </p: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2E642CDA-29D5-4C18-9FDB-EC7BAC58E0A2}"/>
              </a:ext>
            </a:extLst>
          </p:cNvPr>
          <p:cNvCxnSpPr>
            <a:stCxn id="124" idx="1"/>
            <a:endCxn id="17" idx="0"/>
          </p:cNvCxnSpPr>
          <p:nvPr/>
        </p:nvCxnSpPr>
        <p:spPr>
          <a:xfrm rot="10800000" flipV="1">
            <a:off x="6283698" y="2150665"/>
            <a:ext cx="237725" cy="31400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FF6DA7F0-3566-49A4-901B-5A90674BC105}"/>
              </a:ext>
            </a:extLst>
          </p:cNvPr>
          <p:cNvCxnSpPr>
            <a:stCxn id="15" idx="1"/>
            <a:endCxn id="124" idx="3"/>
          </p:cNvCxnSpPr>
          <p:nvPr/>
        </p:nvCxnSpPr>
        <p:spPr>
          <a:xfrm flipH="1">
            <a:off x="7886672" y="2150666"/>
            <a:ext cx="2245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5BD1E528-2501-4700-BBF6-C36EE9C451CD}"/>
              </a:ext>
            </a:extLst>
          </p:cNvPr>
          <p:cNvCxnSpPr>
            <a:cxnSpLocks/>
          </p:cNvCxnSpPr>
          <p:nvPr/>
        </p:nvCxnSpPr>
        <p:spPr>
          <a:xfrm>
            <a:off x="4448945" y="2636911"/>
            <a:ext cx="1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D145B607-74D5-4067-A60D-EF847034A94F}"/>
              </a:ext>
            </a:extLst>
          </p:cNvPr>
          <p:cNvCxnSpPr>
            <a:cxnSpLocks/>
          </p:cNvCxnSpPr>
          <p:nvPr/>
        </p:nvCxnSpPr>
        <p:spPr>
          <a:xfrm>
            <a:off x="4700217" y="2636911"/>
            <a:ext cx="0" cy="74549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다이아몬드 17"/>
          <p:cNvSpPr/>
          <p:nvPr/>
        </p:nvSpPr>
        <p:spPr>
          <a:xfrm>
            <a:off x="3448718" y="2464671"/>
            <a:ext cx="1360265" cy="25784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5209874C-AB0E-4892-B696-84EC04C52598}"/>
              </a:ext>
            </a:extLst>
          </p:cNvPr>
          <p:cNvCxnSpPr>
            <a:stCxn id="17" idx="2"/>
            <a:endCxn id="27" idx="0"/>
          </p:cNvCxnSpPr>
          <p:nvPr/>
        </p:nvCxnSpPr>
        <p:spPr>
          <a:xfrm>
            <a:off x="6283697" y="2717083"/>
            <a:ext cx="0" cy="67552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다이아몬드 95">
            <a:extLst>
              <a:ext uri="{FF2B5EF4-FFF2-40B4-BE49-F238E27FC236}">
                <a16:creationId xmlns:a16="http://schemas.microsoft.com/office/drawing/2014/main" id="{17F97C61-B56A-4510-82BD-4803AAE9D282}"/>
              </a:ext>
            </a:extLst>
          </p:cNvPr>
          <p:cNvSpPr/>
          <p:nvPr/>
        </p:nvSpPr>
        <p:spPr>
          <a:xfrm>
            <a:off x="1765197" y="4040684"/>
            <a:ext cx="1426315" cy="252412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검토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FB7275D-7A7D-42BE-92EC-D56D2147FE7A}"/>
              </a:ext>
            </a:extLst>
          </p:cNvPr>
          <p:cNvGrpSpPr/>
          <p:nvPr/>
        </p:nvGrpSpPr>
        <p:grpSpPr>
          <a:xfrm>
            <a:off x="972479" y="2328799"/>
            <a:ext cx="308113" cy="308113"/>
            <a:chOff x="11395867" y="1730200"/>
            <a:chExt cx="308113" cy="308113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6C15D3C-14CD-4426-A8F2-7C7716C8A6FF}"/>
                </a:ext>
              </a:extLst>
            </p:cNvPr>
            <p:cNvSpPr/>
            <p:nvPr/>
          </p:nvSpPr>
          <p:spPr>
            <a:xfrm>
              <a:off x="11395867" y="1730200"/>
              <a:ext cx="308113" cy="308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4C963BB5-1333-4E7C-B550-44D7EFA86FED}"/>
                </a:ext>
              </a:extLst>
            </p:cNvPr>
            <p:cNvCxnSpPr>
              <a:stCxn id="40" idx="1"/>
              <a:endCxn id="40" idx="5"/>
            </p:cNvCxnSpPr>
            <p:nvPr/>
          </p:nvCxnSpPr>
          <p:spPr>
            <a:xfrm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6A16BBE9-BF02-499D-94CF-E678B10EFB04}"/>
                </a:ext>
              </a:extLst>
            </p:cNvPr>
            <p:cNvCxnSpPr>
              <a:stCxn id="40" idx="3"/>
              <a:endCxn id="40" idx="7"/>
            </p:cNvCxnSpPr>
            <p:nvPr/>
          </p:nvCxnSpPr>
          <p:spPr>
            <a:xfrm flipV="1">
              <a:off x="11440989" y="1775322"/>
              <a:ext cx="217869" cy="21786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362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32149"/>
              </p:ext>
            </p:extLst>
          </p:nvPr>
        </p:nvGraphicFramePr>
        <p:xfrm>
          <a:off x="6912000" y="892084"/>
          <a:ext cx="2721520" cy="23660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자주찾는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서비스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청년도약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참여사업관리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버튼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접속 방법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30E0A2-4AA5-41D8-B03A-F8A26B07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3" y="1223368"/>
            <a:ext cx="6136449" cy="4365103"/>
          </a:xfrm>
          <a:prstGeom prst="rect">
            <a:avLst/>
          </a:prstGeom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221" y="3429000"/>
            <a:ext cx="742875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5309658" y="3154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7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69527"/>
              </p:ext>
            </p:extLst>
          </p:nvPr>
        </p:nvGraphicFramePr>
        <p:xfrm>
          <a:off x="6912000" y="892084"/>
          <a:ext cx="2721520" cy="25179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우측상단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전체메뉴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클릭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스크롤 다운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(down) 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 사업관리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1957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접속 방법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221" y="3429000"/>
            <a:ext cx="742875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5309658" y="31543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71D894-7DB3-48EE-8AE6-1D65A09F4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2" y="1052736"/>
            <a:ext cx="4897836" cy="26178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3C640C-A68B-4024-87CB-61429DDB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934" y="2656590"/>
            <a:ext cx="4978412" cy="3533899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76" y="1478297"/>
            <a:ext cx="564666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4439233" y="151755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EBCAF304-5683-434A-B823-A83DB290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402" y="2708920"/>
            <a:ext cx="4628367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17D23AB-A095-4A11-83E0-ED6AAB8AAAD8}"/>
              </a:ext>
            </a:extLst>
          </p:cNvPr>
          <p:cNvSpPr/>
          <p:nvPr/>
        </p:nvSpPr>
        <p:spPr>
          <a:xfrm>
            <a:off x="1707537" y="274817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C7152AC-8448-4DFE-8CF5-EDF7051D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34" y="4349550"/>
            <a:ext cx="564666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482F4E0-3740-4B6C-B4C3-E6123F9FCDFC}"/>
              </a:ext>
            </a:extLst>
          </p:cNvPr>
          <p:cNvSpPr/>
          <p:nvPr/>
        </p:nvSpPr>
        <p:spPr>
          <a:xfrm>
            <a:off x="3374747" y="43495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810EEDB-F989-4EC0-8867-D3B6EA7D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068" y="4561743"/>
            <a:ext cx="814883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9409115-670C-468F-949B-E05D55424447}"/>
              </a:ext>
            </a:extLst>
          </p:cNvPr>
          <p:cNvSpPr/>
          <p:nvPr/>
        </p:nvSpPr>
        <p:spPr>
          <a:xfrm>
            <a:off x="3463492" y="457488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61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45794"/>
              </p:ext>
            </p:extLst>
          </p:nvPr>
        </p:nvGraphicFramePr>
        <p:xfrm>
          <a:off x="6912000" y="892084"/>
          <a:ext cx="2721520" cy="27635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업무화면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변경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장기인센티브</a:t>
                      </a:r>
                      <a:r>
                        <a:rPr lang="en-US" altLang="ko-KR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(24</a:t>
                      </a:r>
                      <a:r>
                        <a:rPr lang="ko-KR" altLang="en-US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개원</a:t>
                      </a:r>
                      <a:r>
                        <a:rPr lang="en-US" altLang="ko-KR" sz="100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및 조회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1957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283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업무화면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4E7670-A6D8-4763-996C-4B5B1138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517556"/>
            <a:ext cx="6272116" cy="4143692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56" y="2301255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22048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132B007B-372B-4CBB-9FB6-6230B784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27" y="2301255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FA419FA-754A-4EE2-AF59-C2EA90FF5723}"/>
              </a:ext>
            </a:extLst>
          </p:cNvPr>
          <p:cNvSpPr/>
          <p:nvPr/>
        </p:nvSpPr>
        <p:spPr>
          <a:xfrm>
            <a:off x="3182801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02C6BFDC-BF73-4CD4-97AC-CF919667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56" y="2301255"/>
            <a:ext cx="936104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EA1BBA67-6D02-4F70-A566-4846EF98DCB7}"/>
              </a:ext>
            </a:extLst>
          </p:cNvPr>
          <p:cNvSpPr/>
          <p:nvPr/>
        </p:nvSpPr>
        <p:spPr>
          <a:xfrm>
            <a:off x="41566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2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68212"/>
              </p:ext>
            </p:extLst>
          </p:nvPr>
        </p:nvGraphicFramePr>
        <p:xfrm>
          <a:off x="6912000" y="892084"/>
          <a:ext cx="2721520" cy="31603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2025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사업참여 신청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(25.1.23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일부터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sng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참여기업은 입력한 담당자정보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채용계획에 대해 변경신청을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담당자가 변경신청 내용 확인 후 승인처리 시 변경내용 반영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반려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·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보완사유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운영기관에서 참여신청서를 반려 또는 보완을 요청하였을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요청 사유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목록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44A90EE-FD92-4C22-9C7B-D9768056EDCD}"/>
              </a:ext>
            </a:extLst>
          </p:cNvPr>
          <p:cNvGrpSpPr/>
          <p:nvPr/>
        </p:nvGrpSpPr>
        <p:grpSpPr>
          <a:xfrm>
            <a:off x="305150" y="1025973"/>
            <a:ext cx="6330903" cy="5067323"/>
            <a:chOff x="1409700" y="876300"/>
            <a:chExt cx="7086600" cy="567219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C5C4E59-325A-4F76-8D55-470C780DC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876300"/>
              <a:ext cx="7086600" cy="51054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DB9FC39-65A9-49BD-B475-9C28522C6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9700" y="5967466"/>
              <a:ext cx="6981825" cy="58102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42439EE-CB81-4C37-9E6C-4B285BBF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96" y="4540060"/>
            <a:ext cx="681329" cy="2113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11B4DB-6750-4B5C-91F7-1194CFDF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24" y="4057127"/>
            <a:ext cx="700859" cy="2842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757655-C8C3-47C8-9F35-470F7A0BE2DE}"/>
              </a:ext>
            </a:extLst>
          </p:cNvPr>
          <p:cNvSpPr/>
          <p:nvPr/>
        </p:nvSpPr>
        <p:spPr>
          <a:xfrm>
            <a:off x="5514676" y="455502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33F156-9078-4FCA-B45A-FC5E5EC2BDA8}"/>
              </a:ext>
            </a:extLst>
          </p:cNvPr>
          <p:cNvSpPr/>
          <p:nvPr/>
        </p:nvSpPr>
        <p:spPr>
          <a:xfrm>
            <a:off x="5514676" y="408528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23A6715-6E06-47B5-9FD6-6C61BB3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211" y="5661248"/>
            <a:ext cx="2151859" cy="362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BB0B09C-8175-47B1-B4C4-5036A5244811}"/>
              </a:ext>
            </a:extLst>
          </p:cNvPr>
          <p:cNvSpPr/>
          <p:nvPr/>
        </p:nvSpPr>
        <p:spPr>
          <a:xfrm>
            <a:off x="4294693" y="543591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49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73920"/>
              </p:ext>
            </p:extLst>
          </p:nvPr>
        </p:nvGraphicFramePr>
        <p:xfrm>
          <a:off x="6912000" y="892084"/>
          <a:ext cx="2721520" cy="4860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운영기관 및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찾기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검색 팝업으로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가능한 운영기관 목록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관리는 고용센터 담당자 역할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 삭제 문의는 고용센터 문의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사업자등록번호로 조회되는 유효한 고용보험사업장 목록 제공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우선지원대상기업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대규모기업 제외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고용보험관리번호가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7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 끝나는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소멸일자가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년이상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경과된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찾기에서 선택한 고용보험사업장 정보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소재지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수는 수정 불가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조회된 값을 그대로 사용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신청할 때 반드시 사업연도를 확인 후 신청하시길 바랍니다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565140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DCCC9C-914C-4014-9C5B-4F80E069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8" y="1268760"/>
            <a:ext cx="6324955" cy="4463174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208587" y="1600173"/>
            <a:ext cx="734733" cy="3071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98807" y="16457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6405960" y="4033147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588021" y="3961127"/>
            <a:ext cx="769293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1530094" y="2565851"/>
            <a:ext cx="1744067" cy="5993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09" y="3934190"/>
            <a:ext cx="2911152" cy="125068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1CFBAD5-95F1-45C6-B9C3-2D922C3C761A}"/>
              </a:ext>
            </a:extLst>
          </p:cNvPr>
          <p:cNvSpPr/>
          <p:nvPr/>
        </p:nvSpPr>
        <p:spPr>
          <a:xfrm>
            <a:off x="363009" y="366776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D5EA104-CB2D-4007-8311-6078AEAE7F12}"/>
              </a:ext>
            </a:extLst>
          </p:cNvPr>
          <p:cNvSpPr/>
          <p:nvPr/>
        </p:nvSpPr>
        <p:spPr>
          <a:xfrm>
            <a:off x="1530094" y="232315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9665DE2-0AFD-4F57-9E67-94113479151F}"/>
              </a:ext>
            </a:extLst>
          </p:cNvPr>
          <p:cNvSpPr/>
          <p:nvPr/>
        </p:nvSpPr>
        <p:spPr>
          <a:xfrm>
            <a:off x="4448944" y="321297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8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19246"/>
              </p:ext>
            </p:extLst>
          </p:nvPr>
        </p:nvGraphicFramePr>
        <p:xfrm>
          <a:off x="6912000" y="892086"/>
          <a:ext cx="2721520" cy="2577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5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관련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8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관련 사업장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찾기로 관련 사업장 추가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등으로 등록한 사업장은 관련사업장으로 등록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40FAB0-AC22-499C-AD9E-055093B1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132856"/>
            <a:ext cx="6241211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2133</Words>
  <Application>Microsoft Office PowerPoint</Application>
  <PresentationFormat>A4 용지(210x297mm)</PresentationFormat>
  <Paragraphs>589</Paragraphs>
  <Slides>33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나눔고딕</vt:lpstr>
      <vt:lpstr>맑은 고딕</vt:lpstr>
      <vt:lpstr>한컴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Keis</dc:creator>
  <cp:lastModifiedBy>제영 연</cp:lastModifiedBy>
  <cp:revision>2469</cp:revision>
  <dcterms:modified xsi:type="dcterms:W3CDTF">2025-01-23T02:57:42Z</dcterms:modified>
  <cp:version/>
</cp:coreProperties>
</file>